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93" r:id="rId2"/>
    <p:sldId id="334" r:id="rId3"/>
    <p:sldId id="412" r:id="rId4"/>
    <p:sldId id="425" r:id="rId5"/>
    <p:sldId id="424" r:id="rId6"/>
    <p:sldId id="396" r:id="rId7"/>
    <p:sldId id="414" r:id="rId8"/>
    <p:sldId id="426" r:id="rId9"/>
    <p:sldId id="416" r:id="rId10"/>
    <p:sldId id="427" r:id="rId11"/>
    <p:sldId id="417" r:id="rId12"/>
    <p:sldId id="442" r:id="rId13"/>
    <p:sldId id="410" r:id="rId14"/>
    <p:sldId id="428" r:id="rId15"/>
    <p:sldId id="418" r:id="rId16"/>
    <p:sldId id="419" r:id="rId17"/>
    <p:sldId id="429" r:id="rId18"/>
    <p:sldId id="443" r:id="rId19"/>
    <p:sldId id="420" r:id="rId20"/>
    <p:sldId id="405" r:id="rId21"/>
    <p:sldId id="430" r:id="rId22"/>
    <p:sldId id="433" r:id="rId23"/>
    <p:sldId id="422" r:id="rId24"/>
    <p:sldId id="444" r:id="rId25"/>
    <p:sldId id="421" r:id="rId26"/>
    <p:sldId id="440" r:id="rId27"/>
    <p:sldId id="441" r:id="rId28"/>
    <p:sldId id="411" r:id="rId29"/>
    <p:sldId id="423" r:id="rId30"/>
    <p:sldId id="437" r:id="rId31"/>
    <p:sldId id="434" r:id="rId32"/>
    <p:sldId id="438" r:id="rId33"/>
    <p:sldId id="439" r:id="rId34"/>
    <p:sldId id="445" r:id="rId35"/>
    <p:sldId id="351" r:id="rId36"/>
    <p:sldId id="35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rections and Examples" id="{6A1286C8-3DEE-4849-BCDE-2EE6B348BD6C}">
          <p14:sldIdLst>
            <p14:sldId id="293"/>
            <p14:sldId id="334"/>
            <p14:sldId id="412"/>
            <p14:sldId id="425"/>
            <p14:sldId id="424"/>
            <p14:sldId id="396"/>
            <p14:sldId id="414"/>
            <p14:sldId id="426"/>
            <p14:sldId id="416"/>
            <p14:sldId id="427"/>
            <p14:sldId id="417"/>
            <p14:sldId id="442"/>
            <p14:sldId id="410"/>
            <p14:sldId id="428"/>
            <p14:sldId id="418"/>
            <p14:sldId id="419"/>
            <p14:sldId id="429"/>
            <p14:sldId id="443"/>
            <p14:sldId id="420"/>
            <p14:sldId id="405"/>
            <p14:sldId id="430"/>
            <p14:sldId id="433"/>
            <p14:sldId id="422"/>
            <p14:sldId id="444"/>
            <p14:sldId id="421"/>
            <p14:sldId id="440"/>
            <p14:sldId id="441"/>
            <p14:sldId id="411"/>
            <p14:sldId id="423"/>
            <p14:sldId id="437"/>
            <p14:sldId id="434"/>
            <p14:sldId id="438"/>
            <p14:sldId id="439"/>
            <p14:sldId id="445"/>
            <p14:sldId id="351"/>
            <p14:sldId id="352"/>
          </p14:sldIdLst>
        </p14:section>
        <p14:section name="Other Layouts" id="{48EFC567-E277-4E29-803A-4856A4E998C9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9D9D9"/>
    <a:srgbClr val="7F8DAA"/>
    <a:srgbClr val="B07328"/>
    <a:srgbClr val="C4975E"/>
    <a:srgbClr val="D7B993"/>
    <a:srgbClr val="FFCC66"/>
    <a:srgbClr val="548C94"/>
    <a:srgbClr val="F3773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2008" autoAdjust="0"/>
    <p:restoredTop sz="98837" autoAdjust="0"/>
  </p:normalViewPr>
  <p:slideViewPr>
    <p:cSldViewPr snapToGrid="0">
      <p:cViewPr>
        <p:scale>
          <a:sx n="100" d="100"/>
          <a:sy n="100" d="100"/>
        </p:scale>
        <p:origin x="-270" y="-4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9A41E-143F-46ED-B414-4C223D83A023}" type="datetimeFigureOut">
              <a:rPr lang="en-US" smtClean="0"/>
              <a:t>1/3/2016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2189F-35E1-4DA3-9F12-2244F84E5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4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0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(When introduced </a:t>
            </a:r>
            <a:r>
              <a:rPr lang="en-US" dirty="0" err="1"/>
              <a:t>Databricks</a:t>
            </a:r>
            <a:r>
              <a:rPr lang="en-US" dirty="0"/>
              <a:t> </a:t>
            </a:r>
            <a:r>
              <a:rPr lang="en-US" dirty="0" smtClean="0"/>
              <a:t>stated)</a:t>
            </a:r>
          </a:p>
          <a:p>
            <a:r>
              <a:rPr lang="en-US" dirty="0" smtClean="0"/>
              <a:t>(Read quote)</a:t>
            </a:r>
          </a:p>
          <a:p>
            <a:r>
              <a:rPr lang="en-US" dirty="0" smtClean="0"/>
              <a:t>(As we’ll see in code, use abstraction for SQL OR code (like LINQ))</a:t>
            </a:r>
          </a:p>
          <a:p>
            <a:r>
              <a:rPr lang="en-US" dirty="0" smtClean="0"/>
              <a:t>NEXT: But before, final notes on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44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(Mentioned unification across languages)</a:t>
            </a:r>
          </a:p>
          <a:p>
            <a:r>
              <a:rPr lang="en-US" dirty="0" smtClean="0"/>
              <a:t>Influenced by </a:t>
            </a:r>
            <a:r>
              <a:rPr lang="en-US" dirty="0" err="1" smtClean="0"/>
              <a:t>DataFrames</a:t>
            </a:r>
            <a:r>
              <a:rPr lang="en-US" dirty="0" smtClean="0"/>
              <a:t> in Python – And R</a:t>
            </a:r>
          </a:p>
          <a:p>
            <a:r>
              <a:rPr lang="en-US" dirty="0" smtClean="0"/>
              <a:t>(Name </a:t>
            </a:r>
            <a:r>
              <a:rPr lang="en-US" dirty="0" err="1" smtClean="0"/>
              <a:t>DataFrames</a:t>
            </a:r>
            <a:r>
              <a:rPr lang="en-US" dirty="0" smtClean="0"/>
              <a:t> unifies beyond Spark)</a:t>
            </a:r>
          </a:p>
          <a:p>
            <a:r>
              <a:rPr lang="en-US" dirty="0" smtClean="0"/>
              <a:t>(Spark oft more performant; Panda and R build for single core and eager execution)</a:t>
            </a:r>
          </a:p>
          <a:p>
            <a:r>
              <a:rPr lang="en-US" dirty="0" smtClean="0"/>
              <a:t>(No predicate pushdown and other lazy wins)</a:t>
            </a:r>
          </a:p>
          <a:p>
            <a:r>
              <a:rPr lang="en-US" dirty="0" smtClean="0"/>
              <a:t>Easily convert from panda/R </a:t>
            </a:r>
            <a:r>
              <a:rPr lang="en-US" dirty="0" err="1" smtClean="0"/>
              <a:t>DataFrame</a:t>
            </a:r>
            <a:r>
              <a:rPr lang="en-US" dirty="0" smtClean="0"/>
              <a:t> into Spark</a:t>
            </a:r>
          </a:p>
          <a:p>
            <a:r>
              <a:rPr lang="en-US" dirty="0" smtClean="0"/>
              <a:t>Also go other way…although since not </a:t>
            </a:r>
            <a:r>
              <a:rPr lang="en-US" dirty="0" err="1" smtClean="0"/>
              <a:t>dist</a:t>
            </a:r>
            <a:r>
              <a:rPr lang="en-US" dirty="0" smtClean="0"/>
              <a:t> convert back like collect…must fit driver</a:t>
            </a:r>
          </a:p>
          <a:p>
            <a:r>
              <a:rPr lang="en-US" dirty="0" smtClean="0"/>
              <a:t>Final note: While not Alpha…it’s large and active…</a:t>
            </a:r>
          </a:p>
          <a:p>
            <a:r>
              <a:rPr lang="en-US" dirty="0" smtClean="0"/>
              <a:t>As of 1.5, still Experimental…mostly treated stable even though marked</a:t>
            </a:r>
            <a:endParaRPr lang="en-US" dirty="0"/>
          </a:p>
          <a:p>
            <a:r>
              <a:rPr lang="en-US" dirty="0" smtClean="0"/>
              <a:t>NEXT: Code it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06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Streaming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06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Maintained by</a:t>
            </a:r>
          </a:p>
          <a:p>
            <a:r>
              <a:rPr lang="en-US" dirty="0" err="1" smtClean="0"/>
              <a:t>Tathagata</a:t>
            </a:r>
            <a:r>
              <a:rPr lang="en-US" dirty="0" smtClean="0"/>
              <a:t> Das, prefers T </a:t>
            </a:r>
            <a:r>
              <a:rPr lang="en-US" dirty="0"/>
              <a:t>D</a:t>
            </a:r>
            <a:r>
              <a:rPr lang="en-US" dirty="0" smtClean="0"/>
              <a:t>.</a:t>
            </a:r>
          </a:p>
          <a:p>
            <a:r>
              <a:rPr lang="en-US" dirty="0" smtClean="0"/>
              <a:t>NEXT: Is for streaming…as I’m sure you guessed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60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(Is for streaming…as I’m sure you </a:t>
            </a:r>
            <a:r>
              <a:rPr lang="en-US" dirty="0" smtClean="0"/>
              <a:t>guessed)</a:t>
            </a:r>
          </a:p>
          <a:p>
            <a:r>
              <a:rPr lang="en-US" dirty="0" smtClean="0"/>
              <a:t>(Very popular)</a:t>
            </a:r>
          </a:p>
          <a:p>
            <a:r>
              <a:rPr lang="en-US" dirty="0" smtClean="0"/>
              <a:t>Takes spark &amp; cranks up speed; fast data; GB/sec</a:t>
            </a:r>
          </a:p>
          <a:p>
            <a:r>
              <a:rPr lang="en-US" dirty="0" smtClean="0"/>
              <a:t>(potential: real time fraud, marketing relevant to NOW search)</a:t>
            </a:r>
          </a:p>
          <a:p>
            <a:r>
              <a:rPr lang="en-US" dirty="0" smtClean="0"/>
              <a:t>Also, backed by core, can boast exactly once transformations w/ failure recover in 1-2 sec</a:t>
            </a:r>
          </a:p>
          <a:p>
            <a:r>
              <a:rPr lang="en-US" dirty="0" smtClean="0"/>
              <a:t>(Only OUTPUT guaranteed, transforms WILL exec </a:t>
            </a:r>
            <a:r>
              <a:rPr lang="en-US" dirty="0" err="1" smtClean="0"/>
              <a:t>mult</a:t>
            </a:r>
            <a:r>
              <a:rPr lang="en-US" dirty="0" smtClean="0"/>
              <a:t> if </a:t>
            </a:r>
            <a:r>
              <a:rPr lang="en-US" dirty="0" err="1" smtClean="0"/>
              <a:t>fail..side</a:t>
            </a:r>
            <a:r>
              <a:rPr lang="en-US" dirty="0" smtClean="0"/>
              <a:t> effect code, logging)</a:t>
            </a:r>
          </a:p>
          <a:p>
            <a:r>
              <a:rPr lang="en-US" dirty="0" smtClean="0"/>
              <a:t>(Actions are at LEAST once, so need transactional or idempotent)</a:t>
            </a:r>
            <a:endParaRPr lang="en-US" dirty="0"/>
          </a:p>
          <a:p>
            <a:r>
              <a:rPr lang="en-US" dirty="0" smtClean="0"/>
              <a:t>NEXT: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41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Storm</a:t>
            </a:r>
          </a:p>
          <a:p>
            <a:r>
              <a:rPr lang="en-US" dirty="0" smtClean="0"/>
              <a:t>(Spark tends to win, output 40x)</a:t>
            </a:r>
          </a:p>
          <a:p>
            <a:r>
              <a:rPr lang="en-US" dirty="0" smtClean="0"/>
              <a:t>(Storm at least once, data could duplicate…Trident which slows)</a:t>
            </a:r>
          </a:p>
          <a:p>
            <a:r>
              <a:rPr lang="en-US" dirty="0" smtClean="0"/>
              <a:t>(Again, complete Spark package win; SQL or ML in streaming)</a:t>
            </a:r>
          </a:p>
          <a:p>
            <a:r>
              <a:rPr lang="en-US" dirty="0" smtClean="0"/>
              <a:t>(NOTE: Storm is true stream, Spark micro/</a:t>
            </a:r>
            <a:r>
              <a:rPr lang="en-US" dirty="0" err="1" smtClean="0"/>
              <a:t>minibatch</a:t>
            </a:r>
            <a:r>
              <a:rPr lang="en-US" dirty="0" smtClean="0"/>
              <a:t>; small deterministic batches)</a:t>
            </a:r>
          </a:p>
          <a:p>
            <a:r>
              <a:rPr lang="en-US" dirty="0" smtClean="0"/>
              <a:t>NEXT: Quick overview of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60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(Number of sources, from…)</a:t>
            </a:r>
          </a:p>
          <a:p>
            <a:r>
              <a:rPr lang="en-US" dirty="0" smtClean="0"/>
              <a:t>Kafka – Flume – Twitter – FS like HDFS – many more</a:t>
            </a:r>
          </a:p>
          <a:p>
            <a:r>
              <a:rPr lang="en-US" dirty="0" smtClean="0"/>
              <a:t>Once hooked up, data flows to Streaming receiver</a:t>
            </a:r>
          </a:p>
          <a:p>
            <a:r>
              <a:rPr lang="en-US" dirty="0" smtClean="0"/>
              <a:t>(1 receiver/stream; increase throughput by multiple source streams and </a:t>
            </a:r>
            <a:r>
              <a:rPr lang="en-US" dirty="0" err="1" smtClean="0"/>
              <a:t>unioning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 smtClean="0"/>
              <a:t>Streaming stores incoming data in series of </a:t>
            </a:r>
            <a:r>
              <a:rPr lang="en-US" dirty="0" err="1" smtClean="0"/>
              <a:t>miniRDDs</a:t>
            </a:r>
            <a:endParaRPr lang="en-US" dirty="0" smtClean="0"/>
          </a:p>
          <a:p>
            <a:r>
              <a:rPr lang="en-US" dirty="0" smtClean="0"/>
              <a:t>After each user spec’d time window, tasks sent to core &amp; processed normally</a:t>
            </a:r>
          </a:p>
          <a:p>
            <a:r>
              <a:rPr lang="en-US" dirty="0" smtClean="0"/>
              <a:t>(All simplified behind </a:t>
            </a:r>
            <a:r>
              <a:rPr lang="en-US" dirty="0" err="1" smtClean="0"/>
              <a:t>Dstream</a:t>
            </a:r>
            <a:r>
              <a:rPr lang="en-US" dirty="0" smtClean="0"/>
              <a:t>)</a:t>
            </a:r>
          </a:p>
          <a:p>
            <a:r>
              <a:rPr lang="en-US" dirty="0" smtClean="0"/>
              <a:t>Note: at least 2 points of processing; receiver &amp; worker</a:t>
            </a:r>
          </a:p>
          <a:p>
            <a:r>
              <a:rPr lang="en-US" dirty="0" smtClean="0"/>
              <a:t>(SO, need 2 CPU’s at minimum; one per input source &amp; at least one for worker)</a:t>
            </a:r>
          </a:p>
          <a:p>
            <a:r>
              <a:rPr lang="en-US" dirty="0" smtClean="0"/>
              <a:t>(Probably want more)</a:t>
            </a:r>
          </a:p>
          <a:p>
            <a:r>
              <a:rPr lang="en-US" dirty="0" smtClean="0"/>
              <a:t>(ALSO, default to using MEM_SER cache…some sources even _2)</a:t>
            </a:r>
          </a:p>
          <a:p>
            <a:r>
              <a:rPr lang="en-US" dirty="0" smtClean="0"/>
              <a:t>(Tends faster throughput)</a:t>
            </a:r>
          </a:p>
          <a:p>
            <a:r>
              <a:rPr lang="en-US" dirty="0" smtClean="0"/>
              <a:t>(_2 speedier failure recovery, </a:t>
            </a:r>
            <a:r>
              <a:rPr lang="en-US" dirty="0" smtClean="0"/>
              <a:t>_SER reduces GC since one blob = consistent process)</a:t>
            </a:r>
            <a:endParaRPr lang="en-US" dirty="0" smtClean="0"/>
          </a:p>
          <a:p>
            <a:r>
              <a:rPr lang="en-US" dirty="0" smtClean="0"/>
              <a:t>NEXT: Final note before seeing in action!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60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 API wasn’t </a:t>
            </a:r>
            <a:r>
              <a:rPr lang="en-US" dirty="0" err="1" smtClean="0"/>
              <a:t>til</a:t>
            </a:r>
            <a:r>
              <a:rPr lang="en-US" dirty="0" smtClean="0"/>
              <a:t> 1.2 and not full parity </a:t>
            </a:r>
          </a:p>
          <a:p>
            <a:r>
              <a:rPr lang="en-US" dirty="0" smtClean="0"/>
              <a:t>Differences noted in docs via a Python API flag </a:t>
            </a:r>
            <a:endParaRPr lang="en-US" dirty="0" smtClean="0"/>
          </a:p>
          <a:p>
            <a:r>
              <a:rPr lang="en-US" dirty="0" smtClean="0"/>
              <a:t>NEXT: See in action!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72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</a:t>
            </a:r>
            <a:r>
              <a:rPr lang="en-US" dirty="0" err="1" smtClean="0"/>
              <a:t>MLlib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06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(IMO, most complex topic covered by Spark)</a:t>
            </a:r>
          </a:p>
          <a:p>
            <a:r>
              <a:rPr lang="en-US" dirty="0" smtClean="0"/>
              <a:t>Could be reason behind having most maintainers</a:t>
            </a:r>
          </a:p>
          <a:p>
            <a:r>
              <a:rPr lang="en-US" dirty="0" smtClean="0"/>
              <a:t>Joseph Bradley – </a:t>
            </a:r>
            <a:r>
              <a:rPr lang="en-US" dirty="0" err="1" smtClean="0"/>
              <a:t>Xiangrui</a:t>
            </a:r>
            <a:r>
              <a:rPr lang="en-US" dirty="0" smtClean="0"/>
              <a:t>(</a:t>
            </a:r>
            <a:r>
              <a:rPr lang="en-US" dirty="0" err="1" smtClean="0"/>
              <a:t>zyangrey</a:t>
            </a:r>
            <a:r>
              <a:rPr lang="en-US" dirty="0"/>
              <a:t>) </a:t>
            </a:r>
            <a:r>
              <a:rPr lang="en-US" dirty="0" err="1" smtClean="0"/>
              <a:t>Meng</a:t>
            </a:r>
            <a:r>
              <a:rPr lang="en-US" dirty="0" smtClean="0"/>
              <a:t> – </a:t>
            </a:r>
            <a:r>
              <a:rPr lang="en-US" dirty="0" err="1" smtClean="0"/>
              <a:t>Shivaram</a:t>
            </a:r>
            <a:r>
              <a:rPr lang="en-US" dirty="0" smtClean="0"/>
              <a:t> </a:t>
            </a:r>
            <a:r>
              <a:rPr lang="en-US" dirty="0" err="1" smtClean="0"/>
              <a:t>Venkataraman</a:t>
            </a:r>
            <a:r>
              <a:rPr lang="en-US" dirty="0" smtClean="0"/>
              <a:t> – </a:t>
            </a:r>
            <a:r>
              <a:rPr lang="en-US" dirty="0" err="1" smtClean="0"/>
              <a:t>Matei</a:t>
            </a:r>
            <a:endParaRPr lang="en-US" dirty="0" smtClean="0"/>
          </a:p>
          <a:p>
            <a:r>
              <a:rPr lang="en-US" dirty="0" smtClean="0"/>
              <a:t>(Not MOST used, but VERY active)</a:t>
            </a:r>
          </a:p>
          <a:p>
            <a:r>
              <a:rPr lang="en-US" dirty="0" smtClean="0"/>
              <a:t>(Algorithms exposed constantly growing/getting more performant)</a:t>
            </a:r>
          </a:p>
          <a:p>
            <a:r>
              <a:rPr lang="en-US" dirty="0" smtClean="0"/>
              <a:t>NEXT: Competitors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60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Libraries</a:t>
            </a:r>
          </a:p>
          <a:p>
            <a:r>
              <a:rPr lang="en-US" dirty="0" smtClean="0"/>
              <a:t>SQL</a:t>
            </a:r>
          </a:p>
          <a:p>
            <a:r>
              <a:rPr lang="en-US" dirty="0" smtClean="0"/>
              <a:t>Streaming</a:t>
            </a:r>
          </a:p>
          <a:p>
            <a:r>
              <a:rPr lang="en-US" dirty="0" err="1" smtClean="0"/>
              <a:t>MLlib</a:t>
            </a:r>
            <a:endParaRPr lang="en-US" dirty="0" smtClean="0"/>
          </a:p>
          <a:p>
            <a:r>
              <a:rPr lang="en-US" dirty="0" err="1" smtClean="0"/>
              <a:t>GraphX</a:t>
            </a:r>
            <a:endParaRPr lang="en-US" dirty="0" smtClean="0"/>
          </a:p>
          <a:p>
            <a:r>
              <a:rPr lang="en-US" dirty="0" smtClean="0"/>
              <a:t>NEXT: </a:t>
            </a:r>
            <a:r>
              <a:rPr lang="en-US" dirty="0" err="1" smtClean="0"/>
              <a:t>SparkSQL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94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and R; fairly easy; not scalable</a:t>
            </a:r>
          </a:p>
          <a:p>
            <a:r>
              <a:rPr lang="en-US" dirty="0" smtClean="0"/>
              <a:t>Mahout and </a:t>
            </a:r>
            <a:r>
              <a:rPr lang="en-US" dirty="0" err="1" smtClean="0"/>
              <a:t>GraphLab</a:t>
            </a:r>
            <a:r>
              <a:rPr lang="en-US" dirty="0" smtClean="0"/>
              <a:t>; more scalable at cost of ease</a:t>
            </a:r>
          </a:p>
          <a:p>
            <a:r>
              <a:rPr lang="en-US" dirty="0" smtClean="0"/>
              <a:t>So </a:t>
            </a:r>
            <a:r>
              <a:rPr lang="en-US" dirty="0" err="1" smtClean="0"/>
              <a:t>MLBase</a:t>
            </a:r>
            <a:r>
              <a:rPr lang="en-US" dirty="0" smtClean="0"/>
              <a:t> born at </a:t>
            </a:r>
            <a:r>
              <a:rPr lang="en-US" dirty="0" err="1" smtClean="0"/>
              <a:t>Amplab</a:t>
            </a:r>
            <a:r>
              <a:rPr lang="en-US" dirty="0" smtClean="0"/>
              <a:t> driven by </a:t>
            </a:r>
            <a:r>
              <a:rPr lang="en-US" dirty="0" err="1" smtClean="0"/>
              <a:t>MLStack</a:t>
            </a:r>
            <a:r>
              <a:rPr lang="en-US" dirty="0" smtClean="0"/>
              <a:t>. </a:t>
            </a:r>
          </a:p>
          <a:p>
            <a:r>
              <a:rPr lang="en-US" dirty="0" smtClean="0"/>
              <a:t>3 pronged approach to make ML easy AND scalable</a:t>
            </a:r>
          </a:p>
          <a:p>
            <a:r>
              <a:rPr lang="en-US" dirty="0" smtClean="0"/>
              <a:t>(MLO and MLI testbeds for pipelines and </a:t>
            </a:r>
            <a:r>
              <a:rPr lang="en-US" dirty="0" err="1" smtClean="0"/>
              <a:t>alg</a:t>
            </a:r>
            <a:r>
              <a:rPr lang="en-US" dirty="0" smtClean="0"/>
              <a:t> development)</a:t>
            </a:r>
          </a:p>
          <a:p>
            <a:r>
              <a:rPr lang="en-US" dirty="0" err="1" smtClean="0"/>
              <a:t>Mllib</a:t>
            </a:r>
            <a:r>
              <a:rPr lang="en-US" dirty="0" smtClean="0"/>
              <a:t>; productionized </a:t>
            </a:r>
            <a:r>
              <a:rPr lang="en-US" dirty="0" err="1" smtClean="0"/>
              <a:t>impl</a:t>
            </a:r>
            <a:r>
              <a:rPr lang="en-US" dirty="0" smtClean="0"/>
              <a:t> from testbeds</a:t>
            </a:r>
          </a:p>
          <a:p>
            <a:r>
              <a:rPr lang="en-US" dirty="0" smtClean="0"/>
              <a:t>NEXT: </a:t>
            </a:r>
            <a:r>
              <a:rPr lang="en-US" dirty="0" err="1" smtClean="0"/>
              <a:t>Mllib</a:t>
            </a:r>
            <a:r>
              <a:rPr lang="en-US" dirty="0" smtClean="0"/>
              <a:t> has subsumed most of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60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Mllib</a:t>
            </a:r>
            <a:r>
              <a:rPr lang="en-US" dirty="0" smtClean="0"/>
              <a:t> </a:t>
            </a:r>
            <a:r>
              <a:rPr lang="en-US" dirty="0"/>
              <a:t>has subsumed most of </a:t>
            </a:r>
            <a:r>
              <a:rPr lang="en-US" dirty="0" smtClean="0"/>
              <a:t>stack)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mllib</a:t>
            </a:r>
            <a:r>
              <a:rPr lang="en-US" dirty="0" smtClean="0"/>
              <a:t> where </a:t>
            </a:r>
            <a:r>
              <a:rPr lang="en-US" dirty="0" err="1" smtClean="0"/>
              <a:t>orig</a:t>
            </a:r>
            <a:r>
              <a:rPr lang="en-US" dirty="0" smtClean="0"/>
              <a:t> RDD-based </a:t>
            </a:r>
            <a:r>
              <a:rPr lang="en-US" dirty="0" err="1" smtClean="0"/>
              <a:t>algs</a:t>
            </a:r>
            <a:r>
              <a:rPr lang="en-US" dirty="0" smtClean="0"/>
              <a:t> reside)</a:t>
            </a:r>
          </a:p>
          <a:p>
            <a:r>
              <a:rPr lang="en-US" dirty="0" smtClean="0"/>
              <a:t>NEXT: AND…(ml namespace)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60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ML namespace = higher level pipeline API on top </a:t>
            </a:r>
            <a:r>
              <a:rPr lang="en-US" dirty="0" err="1" smtClean="0"/>
              <a:t>dataframes</a:t>
            </a:r>
            <a:r>
              <a:rPr lang="en-US" dirty="0" smtClean="0"/>
              <a:t> (like MLO)</a:t>
            </a:r>
          </a:p>
          <a:p>
            <a:r>
              <a:rPr lang="en-US" dirty="0" smtClean="0"/>
              <a:t>(pipelines started 1.2 to simplify ML)</a:t>
            </a:r>
          </a:p>
          <a:p>
            <a:r>
              <a:rPr lang="en-US" dirty="0" smtClean="0"/>
              <a:t>(embrace ML flow: load data, extract features, train data, and test)</a:t>
            </a:r>
          </a:p>
          <a:p>
            <a:r>
              <a:rPr lang="en-US" dirty="0" smtClean="0"/>
              <a:t>(Standard interface allows tune, test, &amp; early failure detect)</a:t>
            </a:r>
          </a:p>
          <a:p>
            <a:r>
              <a:rPr lang="en-US" dirty="0" smtClean="0"/>
              <a:t>NEXT: What are some </a:t>
            </a:r>
            <a:r>
              <a:rPr lang="en-US" dirty="0" err="1" smtClean="0"/>
              <a:t>algs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60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Classifications: Naïve Bayes</a:t>
            </a:r>
          </a:p>
          <a:p>
            <a:r>
              <a:rPr lang="en-US" dirty="0" smtClean="0"/>
              <a:t>Regressions: Logistic and Linear</a:t>
            </a:r>
          </a:p>
          <a:p>
            <a:r>
              <a:rPr lang="en-US" dirty="0" smtClean="0"/>
              <a:t>Collaborative Filtering: ALS</a:t>
            </a:r>
          </a:p>
          <a:p>
            <a:r>
              <a:rPr lang="en-US" dirty="0" smtClean="0"/>
              <a:t>Clustering: K-Means</a:t>
            </a:r>
          </a:p>
          <a:p>
            <a:r>
              <a:rPr lang="en-US" dirty="0" smtClean="0"/>
              <a:t>Dimensional Reduction: SVD, singular value decomposition</a:t>
            </a:r>
          </a:p>
          <a:p>
            <a:r>
              <a:rPr lang="en-US" dirty="0" smtClean="0"/>
              <a:t>(Just a handful)</a:t>
            </a:r>
            <a:endParaRPr lang="en-US" dirty="0" smtClean="0"/>
          </a:p>
          <a:p>
            <a:r>
              <a:rPr lang="en-US" dirty="0" smtClean="0"/>
              <a:t>(Use caching for iterative approached </a:t>
            </a:r>
            <a:r>
              <a:rPr lang="en-US" dirty="0" err="1" smtClean="0"/>
              <a:t>algs</a:t>
            </a:r>
            <a:r>
              <a:rPr lang="en-US" dirty="0"/>
              <a:t> </a:t>
            </a:r>
            <a:r>
              <a:rPr lang="en-US" dirty="0" smtClean="0"/>
              <a:t>perf gains</a:t>
            </a:r>
            <a:r>
              <a:rPr lang="en-US" dirty="0" smtClean="0"/>
              <a:t>)</a:t>
            </a:r>
          </a:p>
          <a:p>
            <a:r>
              <a:rPr lang="en-US" dirty="0" smtClean="0"/>
              <a:t>Also helpful feature extract and transformation methods: TFIDF</a:t>
            </a:r>
          </a:p>
          <a:p>
            <a:r>
              <a:rPr lang="en-US" dirty="0" smtClean="0"/>
              <a:t>(Term </a:t>
            </a:r>
            <a:r>
              <a:rPr lang="en-US" dirty="0" err="1" smtClean="0"/>
              <a:t>Freq</a:t>
            </a:r>
            <a:r>
              <a:rPr lang="en-US" dirty="0" smtClean="0"/>
              <a:t>, </a:t>
            </a:r>
            <a:r>
              <a:rPr lang="en-US" dirty="0" err="1" smtClean="0"/>
              <a:t>Inv</a:t>
            </a:r>
            <a:r>
              <a:rPr lang="en-US" dirty="0" smtClean="0"/>
              <a:t> Doc </a:t>
            </a:r>
            <a:r>
              <a:rPr lang="en-US" dirty="0" err="1" smtClean="0"/>
              <a:t>Freq</a:t>
            </a:r>
            <a:r>
              <a:rPr lang="en-US" dirty="0" smtClean="0"/>
              <a:t>)</a:t>
            </a:r>
          </a:p>
          <a:p>
            <a:r>
              <a:rPr lang="en-US" dirty="0" smtClean="0"/>
              <a:t>(How about uses?)</a:t>
            </a:r>
          </a:p>
          <a:p>
            <a:r>
              <a:rPr lang="en-US" dirty="0" smtClean="0"/>
              <a:t>Spam filtering – Fraud detection – recommendation analysis</a:t>
            </a:r>
          </a:p>
          <a:p>
            <a:r>
              <a:rPr lang="en-US" dirty="0" smtClean="0"/>
              <a:t>Determine info clusters – Speech </a:t>
            </a:r>
            <a:r>
              <a:rPr lang="en-US" dirty="0" err="1" smtClean="0"/>
              <a:t>Recog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MLlib</a:t>
            </a:r>
            <a:r>
              <a:rPr lang="en-US" dirty="0" smtClean="0"/>
              <a:t> attempting bring complex subject larger </a:t>
            </a:r>
            <a:r>
              <a:rPr lang="en-US" dirty="0"/>
              <a:t>audience than </a:t>
            </a:r>
            <a:r>
              <a:rPr lang="en-US" dirty="0" smtClean="0"/>
              <a:t>previously possible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 smtClean="0"/>
              <a:t>NEXT: Code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60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</a:t>
            </a:r>
            <a:r>
              <a:rPr lang="en-US" dirty="0" err="1" smtClean="0"/>
              <a:t>GraphX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061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Maintained by </a:t>
            </a:r>
          </a:p>
          <a:p>
            <a:r>
              <a:rPr lang="en-US" dirty="0" err="1" smtClean="0"/>
              <a:t>Ankur</a:t>
            </a:r>
            <a:r>
              <a:rPr lang="en-US" dirty="0" smtClean="0"/>
              <a:t> Dave – Joseph Gonzalez – Reynold </a:t>
            </a:r>
            <a:r>
              <a:rPr lang="en-US" dirty="0"/>
              <a:t>Xin. </a:t>
            </a:r>
            <a:endParaRPr lang="en-US" dirty="0" smtClean="0"/>
          </a:p>
          <a:p>
            <a:r>
              <a:rPr lang="en-US" dirty="0" smtClean="0"/>
              <a:t>(What is </a:t>
            </a:r>
            <a:r>
              <a:rPr lang="en-US" dirty="0" err="1" smtClean="0"/>
              <a:t>GraphX</a:t>
            </a:r>
            <a:r>
              <a:rPr lang="en-US" dirty="0" smtClean="0"/>
              <a:t>?)</a:t>
            </a:r>
            <a:endParaRPr lang="en-US" dirty="0"/>
          </a:p>
          <a:p>
            <a:r>
              <a:rPr lang="en-US" dirty="0" smtClean="0"/>
              <a:t>(Library </a:t>
            </a:r>
            <a:r>
              <a:rPr lang="en-US" dirty="0"/>
              <a:t>that brings Spark's table-like structure into a graph structured </a:t>
            </a:r>
            <a:r>
              <a:rPr lang="en-US" dirty="0" smtClean="0"/>
              <a:t>world)</a:t>
            </a:r>
          </a:p>
          <a:p>
            <a:r>
              <a:rPr lang="en-US" dirty="0" smtClean="0"/>
              <a:t>(like social networking)</a:t>
            </a:r>
          </a:p>
          <a:p>
            <a:r>
              <a:rPr lang="en-US" dirty="0" smtClean="0"/>
              <a:t>(unifying </a:t>
            </a:r>
            <a:r>
              <a:rPr lang="en-US" dirty="0"/>
              <a:t>data parallel and graph parallel </a:t>
            </a:r>
            <a:r>
              <a:rPr lang="en-US" dirty="0" smtClean="0"/>
              <a:t>analytics)</a:t>
            </a:r>
          </a:p>
          <a:p>
            <a:r>
              <a:rPr lang="en-US" dirty="0" smtClean="0"/>
              <a:t>NEXT: </a:t>
            </a:r>
            <a:r>
              <a:rPr lang="en-US" dirty="0" smtClean="0"/>
              <a:t>In </a:t>
            </a:r>
            <a:r>
              <a:rPr lang="en-US" dirty="0"/>
              <a:t>fact, </a:t>
            </a:r>
            <a:r>
              <a:rPr lang="en-US" dirty="0" smtClean="0"/>
              <a:t>that’s name of original academic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60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(In fact, that’s name of original academic </a:t>
            </a:r>
            <a:r>
              <a:rPr lang="en-US" dirty="0" smtClean="0"/>
              <a:t>paper)</a:t>
            </a:r>
          </a:p>
          <a:p>
            <a:r>
              <a:rPr lang="en-US" dirty="0" smtClean="0"/>
              <a:t>NEXT: Works by using RDD behind scenes as rest libraries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068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(Works </a:t>
            </a:r>
            <a:r>
              <a:rPr lang="en-US" dirty="0"/>
              <a:t>by using RDD behind scenes as rest </a:t>
            </a:r>
            <a:r>
              <a:rPr lang="en-US" dirty="0" smtClean="0"/>
              <a:t>libraries)</a:t>
            </a:r>
          </a:p>
          <a:p>
            <a:r>
              <a:rPr lang="en-US" dirty="0" smtClean="0"/>
              <a:t>(Stores data in graph optimized </a:t>
            </a:r>
            <a:r>
              <a:rPr lang="en-US" dirty="0" err="1" smtClean="0"/>
              <a:t>struct</a:t>
            </a:r>
            <a:r>
              <a:rPr lang="en-US" dirty="0" smtClean="0"/>
              <a:t> named Graph (ITS higher level abstraction))</a:t>
            </a:r>
          </a:p>
          <a:p>
            <a:r>
              <a:rPr lang="en-US" dirty="0" smtClean="0"/>
              <a:t>(Uses Graph parallel pattern = each node computation depend on neighbor)</a:t>
            </a:r>
          </a:p>
          <a:p>
            <a:r>
              <a:rPr lang="en-US" dirty="0" smtClean="0"/>
              <a:t>(Specializations bring impressive perf gains, but first)</a:t>
            </a:r>
            <a:endParaRPr lang="en-US" dirty="0"/>
          </a:p>
          <a:p>
            <a:r>
              <a:rPr lang="en-US" dirty="0" smtClean="0"/>
              <a:t>NEXT: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265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Hadoop = mess; not built for it</a:t>
            </a:r>
          </a:p>
          <a:p>
            <a:r>
              <a:rPr lang="en-US" dirty="0" err="1" smtClean="0"/>
              <a:t>Giraph</a:t>
            </a:r>
            <a:r>
              <a:rPr lang="en-US" dirty="0"/>
              <a:t> </a:t>
            </a:r>
            <a:r>
              <a:rPr lang="en-US" dirty="0" smtClean="0"/>
              <a:t>is, but </a:t>
            </a:r>
            <a:r>
              <a:rPr lang="en-US" dirty="0" err="1" smtClean="0"/>
              <a:t>GraphX</a:t>
            </a:r>
            <a:r>
              <a:rPr lang="en-US" dirty="0" smtClean="0"/>
              <a:t> PageRank 2x</a:t>
            </a:r>
          </a:p>
          <a:p>
            <a:r>
              <a:rPr lang="en-US" dirty="0" err="1" smtClean="0"/>
              <a:t>GraphLab</a:t>
            </a:r>
            <a:r>
              <a:rPr lang="en-US" dirty="0" smtClean="0"/>
              <a:t>, only 33% slower</a:t>
            </a:r>
          </a:p>
          <a:p>
            <a:r>
              <a:rPr lang="en-US" dirty="0" smtClean="0"/>
              <a:t>(Seems </a:t>
            </a:r>
            <a:r>
              <a:rPr lang="en-US" dirty="0" err="1" smtClean="0"/>
              <a:t>GraphX</a:t>
            </a:r>
            <a:r>
              <a:rPr lang="en-US" dirty="0" smtClean="0"/>
              <a:t>, but some cases for other)</a:t>
            </a:r>
          </a:p>
          <a:p>
            <a:r>
              <a:rPr lang="en-US" dirty="0" smtClean="0"/>
              <a:t>(SO, if ONLY graphing, then evaluate…if using other Spark parts, clear choice IMO)</a:t>
            </a:r>
          </a:p>
          <a:p>
            <a:r>
              <a:rPr lang="en-US" dirty="0" smtClean="0"/>
              <a:t>NEXT: What are the </a:t>
            </a:r>
            <a:r>
              <a:rPr lang="en-US" dirty="0" err="1" smtClean="0"/>
              <a:t>usecases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600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itsel</a:t>
            </a:r>
            <a:r>
              <a:rPr lang="en-US" dirty="0" smtClean="0"/>
              <a:t>f is giant graph; </a:t>
            </a:r>
            <a:r>
              <a:rPr lang="en-US" dirty="0" err="1" smtClean="0"/>
              <a:t>Pagerank</a:t>
            </a:r>
            <a:r>
              <a:rPr lang="en-US" dirty="0" smtClean="0"/>
              <a:t> for site ranking</a:t>
            </a:r>
          </a:p>
          <a:p>
            <a:r>
              <a:rPr lang="en-US" dirty="0" smtClean="0"/>
              <a:t>Social networks; plenty analysis there</a:t>
            </a:r>
          </a:p>
          <a:p>
            <a:r>
              <a:rPr lang="en-US" dirty="0" smtClean="0"/>
              <a:t>Product evaluation</a:t>
            </a:r>
          </a:p>
          <a:p>
            <a:r>
              <a:rPr lang="en-US" dirty="0" smtClean="0"/>
              <a:t>Genetic analysis!</a:t>
            </a:r>
          </a:p>
          <a:p>
            <a:r>
              <a:rPr lang="en-US" dirty="0" smtClean="0"/>
              <a:t>NEXT: Dig into the mechanics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60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(Named b/c works similar to SQL; wants meet SQL-92 standards)</a:t>
            </a:r>
          </a:p>
          <a:p>
            <a:r>
              <a:rPr lang="en-US" dirty="0" smtClean="0"/>
              <a:t>Allows write declarative code &amp; let engine use data/storage structure to optimize</a:t>
            </a:r>
          </a:p>
          <a:p>
            <a:r>
              <a:rPr lang="en-US" dirty="0" smtClean="0"/>
              <a:t>(Goal is allow user not worry distributed and focus on business)</a:t>
            </a:r>
          </a:p>
          <a:p>
            <a:r>
              <a:rPr lang="en-US" dirty="0" smtClean="0"/>
              <a:t>NEXT: </a:t>
            </a:r>
            <a:r>
              <a:rPr lang="en-US" dirty="0" err="1" smtClean="0"/>
              <a:t>Databricks</a:t>
            </a:r>
            <a:r>
              <a:rPr lang="en-US" dirty="0" smtClean="0"/>
              <a:t> blog puts it best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485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</a:t>
            </a:r>
            <a:r>
              <a:rPr lang="en-US" dirty="0"/>
              <a:t>a graph, </a:t>
            </a:r>
            <a:endParaRPr lang="en-US" dirty="0" smtClean="0"/>
          </a:p>
          <a:p>
            <a:r>
              <a:rPr lang="en-US" dirty="0"/>
              <a:t>(</a:t>
            </a:r>
            <a:r>
              <a:rPr lang="en-US" dirty="0" smtClean="0"/>
              <a:t>"</a:t>
            </a:r>
            <a:r>
              <a:rPr lang="en-US" dirty="0"/>
              <a:t>a directed multigraph with properties attached to each vertex and </a:t>
            </a:r>
            <a:r>
              <a:rPr lang="en-US" dirty="0" smtClean="0"/>
              <a:t>edge“-Spark doc) </a:t>
            </a:r>
          </a:p>
          <a:p>
            <a:r>
              <a:rPr lang="en-US" dirty="0" smtClean="0"/>
              <a:t>What does that MEAN?</a:t>
            </a:r>
          </a:p>
          <a:p>
            <a:r>
              <a:rPr lang="en-US" dirty="0" smtClean="0"/>
              <a:t>NEXT: Let’s break it down to components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6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(Let’s break it down to </a:t>
            </a:r>
            <a:r>
              <a:rPr lang="en-US" dirty="0" smtClean="0"/>
              <a:t>components</a:t>
            </a:r>
            <a:r>
              <a:rPr lang="en-US" dirty="0" smtClean="0"/>
              <a:t>)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circular </a:t>
            </a:r>
            <a:r>
              <a:rPr lang="en-US" dirty="0" smtClean="0"/>
              <a:t>joints; unique id</a:t>
            </a:r>
            <a:r>
              <a:rPr lang="en-US" dirty="0" smtClean="0"/>
              <a:t>. </a:t>
            </a:r>
          </a:p>
          <a:p>
            <a:r>
              <a:rPr lang="en-US" dirty="0" smtClean="0"/>
              <a:t>Definition “ability to attach properties”, so ID AND metadata</a:t>
            </a:r>
          </a:p>
          <a:p>
            <a:r>
              <a:rPr lang="en-US" dirty="0" smtClean="0"/>
              <a:t>(Example represents person…as social graph maybe)</a:t>
            </a:r>
          </a:p>
          <a:p>
            <a:r>
              <a:rPr lang="en-US" dirty="0" smtClean="0"/>
              <a:t>Known as vertex</a:t>
            </a:r>
          </a:p>
          <a:p>
            <a:r>
              <a:rPr lang="en-US" dirty="0" smtClean="0"/>
              <a:t>Tuple[</a:t>
            </a:r>
            <a:r>
              <a:rPr lang="en-US" dirty="0" err="1" smtClean="0"/>
              <a:t>VertexId</a:t>
            </a:r>
            <a:r>
              <a:rPr lang="en-US" dirty="0" smtClean="0"/>
              <a:t>, </a:t>
            </a:r>
            <a:r>
              <a:rPr lang="en-US" dirty="0" err="1" smtClean="0"/>
              <a:t>UserDefinedType</a:t>
            </a:r>
            <a:r>
              <a:rPr lang="en-US" dirty="0" smtClean="0"/>
              <a:t>]</a:t>
            </a:r>
          </a:p>
          <a:p>
            <a:r>
              <a:rPr lang="en-US" dirty="0" err="1" smtClean="0"/>
              <a:t>VertexId</a:t>
            </a:r>
            <a:r>
              <a:rPr lang="en-US" dirty="0" smtClean="0"/>
              <a:t>  alias for Long; so simply a number and value</a:t>
            </a:r>
          </a:p>
          <a:p>
            <a:r>
              <a:rPr lang="en-US" dirty="0" smtClean="0"/>
              <a:t>NEXT: That’s joint, what about connecting arrows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050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able </a:t>
            </a:r>
            <a:r>
              <a:rPr lang="en-US" dirty="0"/>
              <a:t>to store </a:t>
            </a:r>
            <a:r>
              <a:rPr lang="en-US" dirty="0" smtClean="0"/>
              <a:t>data; Here store relationship between person vertices</a:t>
            </a:r>
          </a:p>
          <a:p>
            <a:r>
              <a:rPr lang="en-US" dirty="0" smtClean="0"/>
              <a:t>Edge</a:t>
            </a:r>
          </a:p>
          <a:p>
            <a:r>
              <a:rPr lang="en-US" dirty="0" smtClean="0"/>
              <a:t>Own class: Edge(</a:t>
            </a:r>
            <a:r>
              <a:rPr lang="en-US" dirty="0" err="1" smtClean="0"/>
              <a:t>VertexId</a:t>
            </a:r>
            <a:r>
              <a:rPr lang="en-US" dirty="0" smtClean="0"/>
              <a:t>, </a:t>
            </a:r>
            <a:r>
              <a:rPr lang="en-US" dirty="0" err="1" smtClean="0"/>
              <a:t>VertexId</a:t>
            </a:r>
            <a:r>
              <a:rPr lang="en-US" dirty="0" smtClean="0"/>
              <a:t>, property 2 verts share)</a:t>
            </a:r>
          </a:p>
          <a:p>
            <a:r>
              <a:rPr lang="en-US" dirty="0" err="1" smtClean="0"/>
              <a:t>VertexId</a:t>
            </a:r>
            <a:r>
              <a:rPr lang="en-US" dirty="0" smtClean="0"/>
              <a:t> still Long, so just 2 numbers and value</a:t>
            </a:r>
          </a:p>
          <a:p>
            <a:r>
              <a:rPr lang="en-US" dirty="0" smtClean="0"/>
              <a:t>NEXT: Add them together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53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you have a graph</a:t>
            </a:r>
          </a:p>
          <a:p>
            <a:r>
              <a:rPr lang="en-US" dirty="0" smtClean="0"/>
              <a:t>Built from 2 RDDs; one of vertices, other edges; That’s IT</a:t>
            </a:r>
          </a:p>
          <a:p>
            <a:r>
              <a:rPr lang="en-US" dirty="0" smtClean="0"/>
              <a:t>Is ONE more component important while working graphs</a:t>
            </a:r>
          </a:p>
          <a:p>
            <a:r>
              <a:rPr lang="en-US" dirty="0" smtClean="0"/>
              <a:t>View of a full connection</a:t>
            </a:r>
          </a:p>
          <a:p>
            <a:r>
              <a:rPr lang="en-US" dirty="0" err="1" smtClean="0"/>
              <a:t>EdgeTriplet</a:t>
            </a:r>
            <a:r>
              <a:rPr lang="en-US" dirty="0" smtClean="0"/>
              <a:t> containing all info for each connection</a:t>
            </a:r>
          </a:p>
          <a:p>
            <a:r>
              <a:rPr lang="en-US" dirty="0" smtClean="0"/>
              <a:t>(Completes the view, graphing easier to reason)</a:t>
            </a:r>
          </a:p>
          <a:p>
            <a:r>
              <a:rPr lang="en-US" dirty="0" smtClean="0"/>
              <a:t>NEXT: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000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061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(Barely covered top layer, so resources!)</a:t>
            </a:r>
          </a:p>
          <a:p>
            <a:r>
              <a:rPr lang="en-US" dirty="0" smtClean="0"/>
              <a:t>SQL</a:t>
            </a:r>
          </a:p>
          <a:p>
            <a:r>
              <a:rPr lang="en-US" dirty="0" smtClean="0"/>
              <a:t>Driven by </a:t>
            </a:r>
            <a:r>
              <a:rPr lang="en-US" dirty="0" err="1" smtClean="0"/>
              <a:t>DataFrames</a:t>
            </a:r>
            <a:r>
              <a:rPr lang="en-US" dirty="0" smtClean="0"/>
              <a:t>; article covers DF make Spark easier/approachable</a:t>
            </a:r>
          </a:p>
          <a:p>
            <a:r>
              <a:rPr lang="en-US" dirty="0" smtClean="0"/>
              <a:t>(RDDs only  fallback? Like bytecode)</a:t>
            </a:r>
          </a:p>
          <a:p>
            <a:r>
              <a:rPr lang="en-US" dirty="0" smtClean="0"/>
              <a:t>SQL graduate alpha; covers highlights w/ examples</a:t>
            </a:r>
          </a:p>
          <a:p>
            <a:r>
              <a:rPr lang="en-US" dirty="0" smtClean="0"/>
              <a:t>Michael </a:t>
            </a:r>
            <a:r>
              <a:rPr lang="en-US" dirty="0" err="1" smtClean="0"/>
              <a:t>Armbrust’s</a:t>
            </a:r>
            <a:r>
              <a:rPr lang="en-US" dirty="0" smtClean="0"/>
              <a:t> SQL presentation Spark Summit digs deeper</a:t>
            </a:r>
          </a:p>
          <a:p>
            <a:r>
              <a:rPr lang="en-US" dirty="0" smtClean="0"/>
              <a:t>Streaming</a:t>
            </a:r>
          </a:p>
          <a:p>
            <a:r>
              <a:rPr lang="en-US" dirty="0" smtClean="0"/>
              <a:t>Netflix chaos monkey results</a:t>
            </a:r>
          </a:p>
          <a:p>
            <a:r>
              <a:rPr lang="en-US" dirty="0" err="1" smtClean="0"/>
              <a:t>Databricks</a:t>
            </a:r>
            <a:r>
              <a:rPr lang="en-US" dirty="0" smtClean="0"/>
              <a:t> post, more streaming details</a:t>
            </a:r>
          </a:p>
          <a:p>
            <a:r>
              <a:rPr lang="en-US" dirty="0" smtClean="0"/>
              <a:t>Older TD talk but relevant (IMO older talks dove into nitty gritty, newer are high level)</a:t>
            </a:r>
          </a:p>
          <a:p>
            <a:r>
              <a:rPr lang="en-US" dirty="0" err="1" smtClean="0"/>
              <a:t>Mllib</a:t>
            </a:r>
            <a:r>
              <a:rPr lang="en-US" dirty="0" smtClean="0"/>
              <a:t> – </a:t>
            </a:r>
            <a:r>
              <a:rPr lang="en-US" dirty="0" err="1" smtClean="0"/>
              <a:t>Ameet</a:t>
            </a:r>
            <a:r>
              <a:rPr lang="en-US" dirty="0" smtClean="0"/>
              <a:t> Talwalkar talk </a:t>
            </a:r>
          </a:p>
          <a:p>
            <a:r>
              <a:rPr lang="en-US" dirty="0" smtClean="0"/>
              <a:t>(best on subject IMO not TOO high or low </a:t>
            </a:r>
            <a:r>
              <a:rPr lang="en-US" dirty="0" err="1" smtClean="0"/>
              <a:t>level..good</a:t>
            </a:r>
            <a:r>
              <a:rPr lang="en-US" dirty="0" smtClean="0"/>
              <a:t> for non ML experts like me)</a:t>
            </a:r>
          </a:p>
          <a:p>
            <a:r>
              <a:rPr lang="en-US" dirty="0" err="1" smtClean="0"/>
              <a:t>GraphX</a:t>
            </a:r>
            <a:r>
              <a:rPr lang="en-US" dirty="0" smtClean="0"/>
              <a:t> – Original academic paper (dense)</a:t>
            </a:r>
          </a:p>
          <a:p>
            <a:r>
              <a:rPr lang="en-US" dirty="0" smtClean="0"/>
              <a:t>Joseph Gonzalez &amp; Reynold Xin talk  2013…syntactically wrong? But mechanics sound</a:t>
            </a:r>
          </a:p>
          <a:p>
            <a:r>
              <a:rPr lang="en-US" dirty="0" smtClean="0"/>
              <a:t>Always official docs</a:t>
            </a:r>
          </a:p>
          <a:p>
            <a:r>
              <a:rPr lang="en-US" dirty="0" smtClean="0"/>
              <a:t>(S</a:t>
            </a:r>
            <a:r>
              <a:rPr lang="en-US" dirty="0" smtClean="0"/>
              <a:t>tandard URL different for </a:t>
            </a:r>
            <a:r>
              <a:rPr lang="en-US" dirty="0" err="1" smtClean="0"/>
              <a:t>mllib</a:t>
            </a:r>
            <a:r>
              <a:rPr lang="en-US" dirty="0" smtClean="0"/>
              <a:t> for some reason, missing word programming)</a:t>
            </a:r>
          </a:p>
          <a:p>
            <a:r>
              <a:rPr lang="en-US" dirty="0" smtClean="0"/>
              <a:t>NEXT: Summary/Questions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6394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77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(Read quote)</a:t>
            </a:r>
          </a:p>
          <a:p>
            <a:r>
              <a:rPr lang="en-US" dirty="0" smtClean="0"/>
              <a:t>NEXT: Maintainers just like core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01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(For SQL)</a:t>
            </a:r>
          </a:p>
          <a:p>
            <a:r>
              <a:rPr lang="en-US" dirty="0" smtClean="0"/>
              <a:t>Michael </a:t>
            </a:r>
            <a:r>
              <a:rPr lang="en-US" dirty="0" err="1" smtClean="0"/>
              <a:t>Armbrust</a:t>
            </a:r>
            <a:r>
              <a:rPr lang="en-US" dirty="0" smtClean="0"/>
              <a:t>, often presenter of subject</a:t>
            </a:r>
          </a:p>
          <a:p>
            <a:r>
              <a:rPr lang="en-US" dirty="0" smtClean="0"/>
              <a:t>Help by core maintainer, Reynold Xin</a:t>
            </a:r>
          </a:p>
          <a:p>
            <a:r>
              <a:rPr lang="en-US" dirty="0" smtClean="0"/>
              <a:t>NEXT: Competitors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48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Hive; orders magnitude slower; requires oft complex, custom UDF to extend</a:t>
            </a:r>
          </a:p>
          <a:p>
            <a:r>
              <a:rPr lang="en-US" dirty="0" smtClean="0"/>
              <a:t>(Unit testing = nightmare)</a:t>
            </a:r>
          </a:p>
          <a:p>
            <a:r>
              <a:rPr lang="en-US" dirty="0" smtClean="0"/>
              <a:t>(However, more mature and SQL not QUITE full </a:t>
            </a:r>
            <a:r>
              <a:rPr lang="en-US" dirty="0" err="1" smtClean="0"/>
              <a:t>parity..easy</a:t>
            </a:r>
            <a:r>
              <a:rPr lang="en-US" dirty="0" smtClean="0"/>
              <a:t>  extensibility though)</a:t>
            </a:r>
          </a:p>
          <a:p>
            <a:r>
              <a:rPr lang="en-US" dirty="0" smtClean="0"/>
              <a:t>(mechanisms to work w/ existing Hive …even 10-100x faster than pure Hive)</a:t>
            </a:r>
          </a:p>
          <a:p>
            <a:r>
              <a:rPr lang="en-US" dirty="0" smtClean="0"/>
              <a:t>(More on Hive soon)</a:t>
            </a:r>
          </a:p>
          <a:p>
            <a:r>
              <a:rPr lang="en-US" dirty="0" smtClean="0"/>
              <a:t>Apache Drill; fairly new and more than just SQL on Hadoop</a:t>
            </a:r>
          </a:p>
          <a:p>
            <a:r>
              <a:rPr lang="en-US" dirty="0" smtClean="0"/>
              <a:t>For now, let time determine where falls</a:t>
            </a:r>
          </a:p>
          <a:p>
            <a:r>
              <a:rPr lang="en-US" dirty="0" smtClean="0"/>
              <a:t>Impala; C++ tends to beat in direct perf tests</a:t>
            </a:r>
          </a:p>
          <a:p>
            <a:r>
              <a:rPr lang="en-US" dirty="0" smtClean="0"/>
              <a:t>(Built from scratch for specific cases…so especially optimized)</a:t>
            </a:r>
          </a:p>
          <a:p>
            <a:r>
              <a:rPr lang="en-US" dirty="0" smtClean="0"/>
              <a:t>(Combine SQL/ML/Stream/</a:t>
            </a:r>
            <a:r>
              <a:rPr lang="en-US" dirty="0" err="1" smtClean="0"/>
              <a:t>etc</a:t>
            </a:r>
            <a:r>
              <a:rPr lang="en-US" dirty="0" smtClean="0"/>
              <a:t>…no programming or data flow switch = Spark)</a:t>
            </a:r>
          </a:p>
          <a:p>
            <a:r>
              <a:rPr lang="en-US" dirty="0" smtClean="0"/>
              <a:t>NEXT: AND, another benefit is working w/ multiple data 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06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(Number of which built right in)</a:t>
            </a:r>
          </a:p>
          <a:p>
            <a:r>
              <a:rPr lang="en-US" dirty="0" smtClean="0"/>
              <a:t>Hive; Shark (Hive on Spark); Successful, but coupled; </a:t>
            </a:r>
          </a:p>
          <a:p>
            <a:r>
              <a:rPr lang="en-US" dirty="0"/>
              <a:t>(</a:t>
            </a:r>
            <a:r>
              <a:rPr lang="en-US" dirty="0" smtClean="0"/>
              <a:t>Rewritten  to decouple, keeping best = </a:t>
            </a:r>
            <a:r>
              <a:rPr lang="en-US" dirty="0" err="1" smtClean="0"/>
              <a:t>SparkSQL</a:t>
            </a:r>
            <a:r>
              <a:rPr lang="en-US" dirty="0" smtClean="0"/>
              <a:t>)</a:t>
            </a:r>
          </a:p>
          <a:p>
            <a:r>
              <a:rPr lang="en-US" dirty="0" smtClean="0"/>
              <a:t>(If WANT Hive, copy hive-site.xml to </a:t>
            </a:r>
            <a:r>
              <a:rPr lang="en-US" dirty="0" err="1" smtClean="0"/>
              <a:t>SparkHome</a:t>
            </a:r>
            <a:r>
              <a:rPr lang="en-US" dirty="0" smtClean="0"/>
              <a:t> </a:t>
            </a:r>
            <a:r>
              <a:rPr lang="en-US" dirty="0" err="1" smtClean="0"/>
              <a:t>conf</a:t>
            </a:r>
            <a:r>
              <a:rPr lang="en-US" dirty="0" smtClean="0"/>
              <a:t>..auto access to Hive </a:t>
            </a:r>
            <a:r>
              <a:rPr lang="en-US" dirty="0" err="1" smtClean="0"/>
              <a:t>metastore</a:t>
            </a:r>
            <a:r>
              <a:rPr lang="en-US" dirty="0" smtClean="0"/>
              <a:t>)</a:t>
            </a:r>
          </a:p>
          <a:p>
            <a:r>
              <a:rPr lang="en-US" dirty="0" smtClean="0"/>
              <a:t>(Specialized </a:t>
            </a:r>
            <a:r>
              <a:rPr lang="en-US" dirty="0" err="1" smtClean="0"/>
              <a:t>HiveContext</a:t>
            </a:r>
            <a:r>
              <a:rPr lang="en-US" dirty="0" smtClean="0"/>
              <a:t> for </a:t>
            </a:r>
            <a:r>
              <a:rPr lang="en-US" dirty="0" err="1" smtClean="0"/>
              <a:t>HiveQL</a:t>
            </a:r>
            <a:r>
              <a:rPr lang="en-US" dirty="0" smtClean="0"/>
              <a:t>; just load Hive data by name)</a:t>
            </a:r>
          </a:p>
          <a:p>
            <a:r>
              <a:rPr lang="en-US" dirty="0" smtClean="0"/>
              <a:t>(Near parity, covering </a:t>
            </a:r>
            <a:r>
              <a:rPr lang="en-US" dirty="0" err="1" smtClean="0"/>
              <a:t>SerDes</a:t>
            </a:r>
            <a:r>
              <a:rPr lang="en-US" dirty="0" smtClean="0"/>
              <a:t>/UDFs/more)</a:t>
            </a:r>
          </a:p>
          <a:p>
            <a:r>
              <a:rPr lang="en-US" dirty="0" smtClean="0"/>
              <a:t>Other native support = JSON – Parquet</a:t>
            </a:r>
          </a:p>
          <a:p>
            <a:r>
              <a:rPr lang="en-US" dirty="0" smtClean="0"/>
              <a:t>(If not built in, use spark-packages for…)</a:t>
            </a:r>
          </a:p>
          <a:p>
            <a:r>
              <a:rPr lang="en-US" dirty="0" smtClean="0"/>
              <a:t>Avro – Redshift – CSV – More </a:t>
            </a:r>
          </a:p>
          <a:p>
            <a:r>
              <a:rPr lang="en-US" dirty="0" smtClean="0"/>
              <a:t>NEXT:</a:t>
            </a:r>
            <a:r>
              <a:rPr lang="en-US" dirty="0"/>
              <a:t> </a:t>
            </a:r>
            <a:r>
              <a:rPr lang="en-US" dirty="0" smtClean="0"/>
              <a:t>SQL suggested as starting point now, Why?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06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(SQL suggested as starting point now, Why</a:t>
            </a:r>
            <a:r>
              <a:rPr lang="en-US" dirty="0" smtClean="0"/>
              <a:t>?)</a:t>
            </a:r>
          </a:p>
          <a:p>
            <a:r>
              <a:rPr lang="en-US" dirty="0" smtClean="0"/>
              <a:t>Optimizations – Predicate pushdown – Column Pruning</a:t>
            </a:r>
          </a:p>
          <a:p>
            <a:r>
              <a:rPr lang="en-US" dirty="0" smtClean="0"/>
              <a:t>(Predicate push = filter pushed down, even into </a:t>
            </a:r>
            <a:r>
              <a:rPr lang="en-US" dirty="0" err="1" smtClean="0"/>
              <a:t>datasource</a:t>
            </a:r>
            <a:r>
              <a:rPr lang="en-US" dirty="0" smtClean="0"/>
              <a:t>)</a:t>
            </a:r>
          </a:p>
          <a:p>
            <a:r>
              <a:rPr lang="en-US" dirty="0" smtClean="0"/>
              <a:t>(Data structure can determine how far…not black box anymore)</a:t>
            </a:r>
          </a:p>
          <a:p>
            <a:r>
              <a:rPr lang="en-US" dirty="0" smtClean="0"/>
              <a:t>(Column prune = rid unnecessary columns…again less data)</a:t>
            </a:r>
          </a:p>
          <a:p>
            <a:r>
              <a:rPr lang="en-US" dirty="0" smtClean="0"/>
              <a:t>(Why keep data around won’t need…save bandwidth)</a:t>
            </a:r>
          </a:p>
          <a:p>
            <a:r>
              <a:rPr lang="en-US" dirty="0" smtClean="0"/>
              <a:t>Uniform interface across languages; DSL for common tasks</a:t>
            </a:r>
          </a:p>
          <a:p>
            <a:r>
              <a:rPr lang="en-US" dirty="0" smtClean="0"/>
              <a:t>Means can compile all down to same JVM bytecode</a:t>
            </a:r>
          </a:p>
          <a:p>
            <a:r>
              <a:rPr lang="en-US" dirty="0" smtClean="0"/>
              <a:t>Complex catalyst engine means even Python boils to the same, Python perf hit gone</a:t>
            </a:r>
          </a:p>
          <a:p>
            <a:r>
              <a:rPr lang="en-US" dirty="0" smtClean="0"/>
              <a:t>Easy SQL-&gt;RDD-&gt;SQL</a:t>
            </a:r>
          </a:p>
          <a:p>
            <a:r>
              <a:rPr lang="en-US" dirty="0" smtClean="0"/>
              <a:t>(Caveat: SQL loses compile time type safety, stored aptly as Row)</a:t>
            </a:r>
          </a:p>
          <a:p>
            <a:r>
              <a:rPr lang="en-US" dirty="0" smtClean="0"/>
              <a:t>(RDD[Row]  via columnar indices back to static; </a:t>
            </a:r>
            <a:r>
              <a:rPr lang="en-US" dirty="0" err="1" smtClean="0"/>
              <a:t>TypedSQL</a:t>
            </a:r>
            <a:r>
              <a:rPr lang="en-US" dirty="0" smtClean="0"/>
              <a:t> not ready yet)</a:t>
            </a:r>
          </a:p>
          <a:p>
            <a:r>
              <a:rPr lang="en-US" dirty="0" smtClean="0"/>
              <a:t>(Python dynamic allows index by column name)</a:t>
            </a:r>
          </a:p>
          <a:p>
            <a:r>
              <a:rPr lang="en-US" dirty="0" smtClean="0"/>
              <a:t>(So, if RDD is dropped DOWN to…primary abstraction is?)</a:t>
            </a:r>
          </a:p>
          <a:p>
            <a:r>
              <a:rPr lang="en-US" dirty="0" smtClean="0"/>
              <a:t>NEXT: Recall diagram from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86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 across all = </a:t>
            </a:r>
            <a:r>
              <a:rPr lang="en-US" dirty="0" err="1" smtClean="0"/>
              <a:t>DataFrame</a:t>
            </a:r>
            <a:endParaRPr lang="en-US" dirty="0" smtClean="0"/>
          </a:p>
          <a:p>
            <a:r>
              <a:rPr lang="en-US" dirty="0" smtClean="0"/>
              <a:t>(Started as </a:t>
            </a:r>
            <a:r>
              <a:rPr lang="en-US" dirty="0" err="1" smtClean="0"/>
              <a:t>SchemaRDD</a:t>
            </a:r>
            <a:r>
              <a:rPr lang="en-US" dirty="0" smtClean="0"/>
              <a:t> until 1.3 when left </a:t>
            </a:r>
            <a:r>
              <a:rPr lang="en-US" dirty="0" smtClean="0"/>
              <a:t>Alpha; still aliased for back </a:t>
            </a:r>
            <a:r>
              <a:rPr lang="en-US" dirty="0" err="1" smtClean="0"/>
              <a:t>compat</a:t>
            </a:r>
            <a:r>
              <a:rPr lang="en-US" dirty="0" smtClean="0"/>
              <a:t>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SchemaRDD</a:t>
            </a:r>
            <a:r>
              <a:rPr lang="en-US" dirty="0" smtClean="0"/>
              <a:t> b/c all it is...data grouped into named cols w/ col metadata as schema)</a:t>
            </a:r>
            <a:endParaRPr lang="en-US" dirty="0" smtClean="0"/>
          </a:p>
          <a:p>
            <a:r>
              <a:rPr lang="en-US" dirty="0" smtClean="0"/>
              <a:t>(Why change name?)</a:t>
            </a:r>
          </a:p>
          <a:p>
            <a:r>
              <a:rPr lang="en-US" dirty="0" smtClean="0"/>
              <a:t>(Underlying is </a:t>
            </a:r>
            <a:r>
              <a:rPr lang="en-US" dirty="0" err="1" smtClean="0"/>
              <a:t>RDD..it</a:t>
            </a:r>
            <a:r>
              <a:rPr lang="en-US" dirty="0" smtClean="0"/>
              <a:t> isn’t RDD…just glorified table)</a:t>
            </a:r>
          </a:p>
          <a:p>
            <a:r>
              <a:rPr lang="en-US" dirty="0" smtClean="0"/>
              <a:t>(Unification across languages)</a:t>
            </a:r>
          </a:p>
          <a:p>
            <a:r>
              <a:rPr lang="en-US" dirty="0" smtClean="0"/>
              <a:t>(Makes </a:t>
            </a:r>
            <a:r>
              <a:rPr lang="en-US" dirty="0" err="1" smtClean="0"/>
              <a:t>SparkSQL</a:t>
            </a:r>
            <a:r>
              <a:rPr lang="en-US" dirty="0" smtClean="0"/>
              <a:t> more than SQL)</a:t>
            </a:r>
          </a:p>
          <a:p>
            <a:r>
              <a:rPr lang="en-US" dirty="0" smtClean="0"/>
              <a:t>NEXT: When introduced </a:t>
            </a:r>
            <a:r>
              <a:rPr lang="en-US" dirty="0" err="1" smtClean="0"/>
              <a:t>Databricks</a:t>
            </a:r>
            <a:r>
              <a:rPr lang="en-US" dirty="0" smtClean="0"/>
              <a:t> stated: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06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Orange Line"/>
          <p:cNvCxnSpPr/>
          <p:nvPr userDrawn="1"/>
        </p:nvCxnSpPr>
        <p:spPr>
          <a:xfrm>
            <a:off x="3021541" y="5835391"/>
            <a:ext cx="6167595" cy="83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ocial Textbox"/>
          <p:cNvSpPr>
            <a:spLocks noGrp="1"/>
          </p:cNvSpPr>
          <p:nvPr>
            <p:ph type="body" sz="quarter" idx="22" hasCustomPrompt="1"/>
          </p:nvPr>
        </p:nvSpPr>
        <p:spPr>
          <a:xfrm>
            <a:off x="5794039" y="5081631"/>
            <a:ext cx="5453733" cy="486239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Here to Add URL | Twitter | Social connections</a:t>
            </a:r>
          </a:p>
        </p:txBody>
      </p:sp>
      <p:sp>
        <p:nvSpPr>
          <p:cNvPr id="5" name="Authors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5796448" y="4563971"/>
            <a:ext cx="5453733" cy="459605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800"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to Add Author’s Name</a:t>
            </a:r>
          </a:p>
        </p:txBody>
      </p:sp>
      <p:sp>
        <p:nvSpPr>
          <p:cNvPr id="14" name="Author 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3023821" y="3153689"/>
            <a:ext cx="2438400" cy="2438400"/>
          </a:xfrm>
        </p:spPr>
        <p:txBody>
          <a:bodyPr anchor="ctr"/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Click Icon to Add 300x300px Author Image</a:t>
            </a:r>
            <a:endParaRPr lang="en-US" dirty="0"/>
          </a:p>
        </p:txBody>
      </p:sp>
      <p:sp>
        <p:nvSpPr>
          <p:cNvPr id="12" name="Module Title 2"/>
          <p:cNvSpPr>
            <a:spLocks noGrp="1"/>
          </p:cNvSpPr>
          <p:nvPr>
            <p:ph type="body" sz="quarter" idx="11" hasCustomPrompt="1"/>
          </p:nvPr>
        </p:nvSpPr>
        <p:spPr>
          <a:xfrm>
            <a:off x="605371" y="1758185"/>
            <a:ext cx="11006667" cy="899436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32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r>
              <a:rPr lang="en-US" dirty="0" smtClean="0"/>
              <a:t>Click to Edit Module Title (Module #1)</a:t>
            </a:r>
            <a:endParaRPr lang="en-US" dirty="0"/>
          </a:p>
        </p:txBody>
      </p:sp>
      <p:sp>
        <p:nvSpPr>
          <p:cNvPr id="20" name="Course/Module 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b" anchorCtr="0">
            <a:noAutofit/>
          </a:bodyPr>
          <a:lstStyle>
            <a:lvl1pPr>
              <a:lnSpc>
                <a:spcPct val="100000"/>
              </a:lnSpc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Edit Course Title (Module #1) or </a:t>
            </a:r>
            <a:br>
              <a:rPr lang="en-US" dirty="0" smtClean="0"/>
            </a:br>
            <a:r>
              <a:rPr lang="en-US" dirty="0" smtClean="0"/>
              <a:t>Module Title (Module #2+)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noFill/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3508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3784600"/>
          </a:xfrm>
          <a:solidFill>
            <a:schemeClr val="tx2"/>
          </a:solidFill>
        </p:spPr>
        <p:txBody>
          <a:bodyPr lIns="640080" tIns="365760" rIns="457200" bIns="274320" anchor="b" anchorCtr="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1135" y="4886959"/>
            <a:ext cx="10901139" cy="1327231"/>
          </a:xfrm>
        </p:spPr>
        <p:txBody>
          <a:bodyPr/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chemeClr val="accent1"/>
              </a:buClr>
              <a:buSzPct val="70000"/>
              <a:buFontTx/>
              <a:buNone/>
              <a:tabLst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712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628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83245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96931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133" y="3835401"/>
            <a:ext cx="10901139" cy="984169"/>
          </a:xfrm>
        </p:spPr>
        <p:txBody>
          <a:bodyPr anchor="b"/>
          <a:lstStyle>
            <a:lvl1pPr algn="l">
              <a:defRPr lang="en-US" sz="32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18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 L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601134" y="567011"/>
            <a:ext cx="10970734" cy="3951723"/>
          </a:xfrm>
        </p:spPr>
        <p:txBody>
          <a:bodyPr vert="horz" lIns="0" tIns="0" rIns="0" bIns="0" rtlCol="0" anchor="ctr">
            <a:normAutofit/>
          </a:bodyPr>
          <a:lstStyle>
            <a:lvl1pPr marL="0" marR="0" indent="0" algn="ctr" defTabSz="586116" rtl="0" eaLnBrk="1" fontAlgn="auto" latinLnBrk="0" hangingPunct="1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lang="en-US" sz="2600" dirty="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marL="0" marR="0" lvl="0" indent="0" algn="ctr" defTabSz="586116" rtl="0" eaLnBrk="1" fontAlgn="auto" latinLnBrk="0" hangingPunct="1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/>
            </a:pPr>
            <a:r>
              <a:rPr lang="en-US" dirty="0" smtClean="0"/>
              <a:t>Click to edit text or click the </a:t>
            </a:r>
            <a:br>
              <a:rPr lang="en-US" dirty="0" smtClean="0"/>
            </a:br>
            <a:r>
              <a:rPr lang="en-US" dirty="0" smtClean="0"/>
              <a:t>image icon to add a graphic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1135" y="5335424"/>
            <a:ext cx="10970732" cy="887644"/>
          </a:xfrm>
        </p:spPr>
        <p:txBody>
          <a:bodyPr vert="horz" lIns="0" tIns="0" rIns="0" bIns="0" rtlCol="0" anchor="t">
            <a:noAutofit/>
          </a:bodyPr>
          <a:lstStyle>
            <a:lvl1pPr marL="297129" indent="-297129" algn="l">
              <a:buNone/>
              <a:defRPr lang="en-US" sz="24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tabLst/>
            </a:pPr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601133" y="4777867"/>
            <a:ext cx="10970734" cy="539801"/>
          </a:xfrm>
        </p:spPr>
        <p:txBody>
          <a:bodyPr vert="horz" lIns="0" tIns="43960" rIns="87919" bIns="43960" rtlCol="0" anchor="ctr" anchorCtr="0">
            <a:noAutofit/>
          </a:bodyPr>
          <a:lstStyle>
            <a:lvl1pPr algn="l">
              <a:def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</a:defRPr>
            </a:lvl1pPr>
          </a:lstStyle>
          <a:p>
            <a:pPr lvl="0" algn="l"/>
            <a:r>
              <a:rPr lang="en-US" dirty="0" smtClean="0"/>
              <a:t>Click to 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5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2720788" y="1393826"/>
            <a:ext cx="6750424" cy="4070349"/>
          </a:xfr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add a short important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22710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800" b="0" i="0" baseline="0">
                <a:solidFill>
                  <a:schemeClr val="tx1"/>
                </a:solidFill>
                <a:latin typeface="+mn-lt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24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2710" y="187202"/>
            <a:ext cx="10968431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9" hasCustomPrompt="1"/>
          </p:nvPr>
        </p:nvSpPr>
        <p:spPr>
          <a:xfrm>
            <a:off x="6272073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800" b="0" i="0" baseline="0">
                <a:solidFill>
                  <a:schemeClr val="tx1"/>
                </a:solidFill>
                <a:latin typeface="+mn-lt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24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219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2 Placeholder"/>
          <p:cNvSpPr>
            <a:spLocks noGrp="1"/>
          </p:cNvSpPr>
          <p:nvPr>
            <p:ph sz="quarter" idx="23" hasCustomPrompt="1"/>
          </p:nvPr>
        </p:nvSpPr>
        <p:spPr>
          <a:xfrm>
            <a:off x="6256883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8" hasCustomPrompt="1"/>
          </p:nvPr>
        </p:nvSpPr>
        <p:spPr>
          <a:xfrm>
            <a:off x="6256883" y="1768634"/>
            <a:ext cx="5317052" cy="745412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4" name="Content 1 Placeholder"/>
          <p:cNvSpPr>
            <a:spLocks noGrp="1"/>
          </p:cNvSpPr>
          <p:nvPr>
            <p:ph sz="quarter" idx="22" hasCustomPrompt="1"/>
          </p:nvPr>
        </p:nvSpPr>
        <p:spPr>
          <a:xfrm>
            <a:off x="605368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1"/>
          <p:cNvSpPr>
            <a:spLocks noGrp="1"/>
          </p:cNvSpPr>
          <p:nvPr>
            <p:ph type="body" sz="quarter" idx="17" hasCustomPrompt="1"/>
          </p:nvPr>
        </p:nvSpPr>
        <p:spPr>
          <a:xfrm>
            <a:off x="605368" y="1767090"/>
            <a:ext cx="5325003" cy="746957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62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Left |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y Box Background"/>
          <p:cNvSpPr/>
          <p:nvPr userDrawn="1"/>
        </p:nvSpPr>
        <p:spPr>
          <a:xfrm>
            <a:off x="7206965" y="1758184"/>
            <a:ext cx="4517459" cy="4239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38099" tIns="38100" rIns="38099" bIns="38100" anchor="ctr"/>
          <a:lstStyle/>
          <a:p>
            <a:pPr defTabSz="586116">
              <a:defRPr sz="2400"/>
            </a:pPr>
            <a:endParaRPr sz="3200">
              <a:solidFill>
                <a:srgbClr val="333333"/>
              </a:solidFill>
            </a:endParaRPr>
          </a:p>
        </p:txBody>
      </p:sp>
      <p:sp>
        <p:nvSpPr>
          <p:cNvPr id="8" name="Right Placeholder"/>
          <p:cNvSpPr>
            <a:spLocks noGrp="1"/>
          </p:cNvSpPr>
          <p:nvPr>
            <p:ph sz="quarter" idx="18" hasCustomPrompt="1"/>
          </p:nvPr>
        </p:nvSpPr>
        <p:spPr>
          <a:xfrm>
            <a:off x="7435775" y="1972233"/>
            <a:ext cx="4031781" cy="3824944"/>
          </a:xfrm>
        </p:spPr>
        <p:txBody>
          <a:bodyPr anchor="ctr">
            <a:normAutofit/>
          </a:bodyPr>
          <a:lstStyle>
            <a:lvl1pPr marL="0" indent="0" algn="ctr">
              <a:buClr>
                <a:schemeClr val="accent1"/>
              </a:buClr>
              <a:buNone/>
              <a:defRPr sz="24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 sz="2800"/>
            </a:lvl2pPr>
            <a:lvl3pPr>
              <a:buClr>
                <a:schemeClr val="bg1">
                  <a:lumMod val="85000"/>
                </a:schemeClr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r>
              <a:rPr lang="en-US" dirty="0" smtClean="0"/>
              <a:t>Drag picture </a:t>
            </a:r>
            <a:br>
              <a:rPr lang="en-US" dirty="0" smtClean="0"/>
            </a:br>
            <a:r>
              <a:rPr lang="en-US" dirty="0" smtClean="0"/>
              <a:t>to placeholder </a:t>
            </a:r>
            <a:br>
              <a:rPr lang="en-US" dirty="0" smtClean="0"/>
            </a:br>
            <a:r>
              <a:rPr lang="en-US" dirty="0" smtClean="0"/>
              <a:t>or click icon to </a:t>
            </a:r>
            <a:br>
              <a:rPr lang="en-US" dirty="0" smtClean="0"/>
            </a:br>
            <a:r>
              <a:rPr lang="en-US" dirty="0" smtClean="0"/>
              <a:t>add a graphic</a:t>
            </a:r>
            <a:endParaRPr lang="en-US" dirty="0"/>
          </a:p>
        </p:txBody>
      </p:sp>
      <p:sp>
        <p:nvSpPr>
          <p:cNvPr id="21" name="Left Content Placeholder"/>
          <p:cNvSpPr>
            <a:spLocks noGrp="1"/>
          </p:cNvSpPr>
          <p:nvPr>
            <p:ph sz="quarter" idx="13" hasCustomPrompt="1"/>
          </p:nvPr>
        </p:nvSpPr>
        <p:spPr>
          <a:xfrm>
            <a:off x="603126" y="1769808"/>
            <a:ext cx="6220013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8114721" y="1758185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354986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05371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 baseline="0">
                <a:latin typeface="+mn-lt"/>
              </a:defRPr>
            </a:lvl1pPr>
            <a:lvl2pPr marL="297129" indent="0" algn="ctr">
              <a:buClr>
                <a:srgbClr val="FF6600"/>
              </a:buClr>
              <a:buFontTx/>
              <a:buNone/>
              <a:defRPr sz="2800"/>
            </a:lvl2pPr>
            <a:lvl3pPr marL="596289" indent="0" algn="ctr">
              <a:buClr>
                <a:srgbClr val="FF6600"/>
              </a:buClr>
              <a:buFontTx/>
              <a:buNone/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e Box"/>
          <p:cNvSpPr>
            <a:spLocks noGrp="1"/>
          </p:cNvSpPr>
          <p:nvPr>
            <p:ph type="body" sz="quarter" idx="38" hasCustomPrompt="1"/>
          </p:nvPr>
        </p:nvSpPr>
        <p:spPr>
          <a:xfrm>
            <a:off x="6211120" y="4134748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Gray Box"/>
          <p:cNvSpPr>
            <a:spLocks noGrp="1"/>
          </p:cNvSpPr>
          <p:nvPr>
            <p:ph type="body" sz="quarter" idx="39" hasCustomPrompt="1"/>
          </p:nvPr>
        </p:nvSpPr>
        <p:spPr>
          <a:xfrm>
            <a:off x="2488415" y="4134748"/>
            <a:ext cx="3462528" cy="2084832"/>
          </a:xfrm>
          <a:solidFill>
            <a:schemeClr val="bg1">
              <a:lumMod val="65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1" name="Green Box"/>
          <p:cNvSpPr>
            <a:spLocks noGrp="1"/>
          </p:cNvSpPr>
          <p:nvPr>
            <p:ph type="body" sz="quarter" idx="37" hasCustomPrompt="1"/>
          </p:nvPr>
        </p:nvSpPr>
        <p:spPr>
          <a:xfrm>
            <a:off x="6211120" y="1803061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Orange Box"/>
          <p:cNvSpPr>
            <a:spLocks noGrp="1"/>
          </p:cNvSpPr>
          <p:nvPr>
            <p:ph type="body" sz="quarter" idx="36"/>
          </p:nvPr>
        </p:nvSpPr>
        <p:spPr>
          <a:xfrm>
            <a:off x="2488415" y="1803061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Right Box"/>
          <p:cNvSpPr>
            <a:spLocks noGrp="1"/>
          </p:cNvSpPr>
          <p:nvPr>
            <p:ph type="body" sz="quarter" idx="39" hasCustomPrompt="1"/>
          </p:nvPr>
        </p:nvSpPr>
        <p:spPr>
          <a:xfrm>
            <a:off x="8095211" y="4162972"/>
            <a:ext cx="3462528" cy="2084832"/>
          </a:xfrm>
          <a:solidFill>
            <a:schemeClr val="accent5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2" name="Middle Bottom Box"/>
          <p:cNvSpPr>
            <a:spLocks noGrp="1"/>
          </p:cNvSpPr>
          <p:nvPr>
            <p:ph type="body" sz="quarter" idx="40" hasCustomPrompt="1"/>
          </p:nvPr>
        </p:nvSpPr>
        <p:spPr>
          <a:xfrm>
            <a:off x="4360493" y="4162972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Bottom Left Box"/>
          <p:cNvSpPr>
            <a:spLocks noGrp="1"/>
          </p:cNvSpPr>
          <p:nvPr>
            <p:ph type="body" sz="quarter" idx="41" hasCustomPrompt="1"/>
          </p:nvPr>
        </p:nvSpPr>
        <p:spPr>
          <a:xfrm>
            <a:off x="625776" y="4162972"/>
            <a:ext cx="3462528" cy="2084832"/>
          </a:xfrm>
          <a:solidFill>
            <a:schemeClr val="tx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op Right Box"/>
          <p:cNvSpPr>
            <a:spLocks noGrp="1"/>
          </p:cNvSpPr>
          <p:nvPr>
            <p:ph type="body" sz="quarter" idx="38" hasCustomPrompt="1"/>
          </p:nvPr>
        </p:nvSpPr>
        <p:spPr>
          <a:xfrm>
            <a:off x="8095211" y="1801707"/>
            <a:ext cx="3462528" cy="2084832"/>
          </a:xfrm>
          <a:solidFill>
            <a:schemeClr val="tx2">
              <a:lumMod val="60000"/>
              <a:lumOff val="40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" name="Top Middle Box"/>
          <p:cNvSpPr>
            <a:spLocks noGrp="1"/>
          </p:cNvSpPr>
          <p:nvPr>
            <p:ph type="body" sz="quarter" idx="37" hasCustomPrompt="1"/>
          </p:nvPr>
        </p:nvSpPr>
        <p:spPr>
          <a:xfrm>
            <a:off x="4360493" y="1801707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4" name="Top Left Box"/>
          <p:cNvSpPr>
            <a:spLocks noGrp="1"/>
          </p:cNvSpPr>
          <p:nvPr>
            <p:ph type="body" sz="quarter" idx="42" hasCustomPrompt="1"/>
          </p:nvPr>
        </p:nvSpPr>
        <p:spPr>
          <a:xfrm>
            <a:off x="625776" y="1801707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1826379"/>
            <a:ext cx="7095067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1318366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  <p:cxnSp>
        <p:nvCxnSpPr>
          <p:cNvPr id="24" name="Orange Line"/>
          <p:cNvCxnSpPr/>
          <p:nvPr userDrawn="1"/>
        </p:nvCxnSpPr>
        <p:spPr>
          <a:xfrm>
            <a:off x="4064001" y="1753810"/>
            <a:ext cx="0" cy="417285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3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60929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42506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240840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56611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4" name="Right 2 Placeholder"/>
          <p:cNvSpPr>
            <a:spLocks noGrp="1"/>
          </p:cNvSpPr>
          <p:nvPr>
            <p:ph sz="quarter" idx="27" hasCustomPrompt="1"/>
          </p:nvPr>
        </p:nvSpPr>
        <p:spPr>
          <a:xfrm>
            <a:off x="921444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5" name="Right 1 Placeholder"/>
          <p:cNvSpPr>
            <a:spLocks noGrp="1"/>
          </p:cNvSpPr>
          <p:nvPr>
            <p:ph sz="quarter" idx="25" hasCustomPrompt="1"/>
          </p:nvPr>
        </p:nvSpPr>
        <p:spPr>
          <a:xfrm>
            <a:off x="640308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2" name="Left 2 Placeholder"/>
          <p:cNvSpPr>
            <a:spLocks noGrp="1"/>
          </p:cNvSpPr>
          <p:nvPr>
            <p:ph sz="quarter" idx="23" hasCustomPrompt="1"/>
          </p:nvPr>
        </p:nvSpPr>
        <p:spPr>
          <a:xfrm>
            <a:off x="3594139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3" name="Left 1 Placeholder"/>
          <p:cNvSpPr>
            <a:spLocks noGrp="1"/>
          </p:cNvSpPr>
          <p:nvPr>
            <p:ph sz="quarter" idx="21" hasCustomPrompt="1"/>
          </p:nvPr>
        </p:nvSpPr>
        <p:spPr>
          <a:xfrm>
            <a:off x="785198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4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eft | Line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2353311"/>
            <a:ext cx="7095067" cy="1998133"/>
          </a:xfrm>
        </p:spPr>
        <p:txBody>
          <a:bodyPr anchor="ctr">
            <a:normAutofit/>
          </a:bodyPr>
          <a:lstStyle>
            <a:lvl1pPr marL="0" indent="0">
              <a:buNone/>
              <a:defRPr sz="3200" b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cxnSp>
        <p:nvCxnSpPr>
          <p:cNvPr id="9" name="Green Line"/>
          <p:cNvCxnSpPr/>
          <p:nvPr userDrawn="1"/>
        </p:nvCxnSpPr>
        <p:spPr>
          <a:xfrm>
            <a:off x="4061163" y="2359797"/>
            <a:ext cx="0" cy="2008257"/>
          </a:xfrm>
          <a:prstGeom prst="line">
            <a:avLst/>
          </a:prstGeom>
          <a:ln w="2222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sz="quarter" idx="11" hasCustomPrompt="1"/>
          </p:nvPr>
        </p:nvSpPr>
        <p:spPr>
          <a:xfrm>
            <a:off x="1632492" y="2353311"/>
            <a:ext cx="2010969" cy="2013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</a:t>
            </a:r>
            <a:br>
              <a:rPr lang="en-US" dirty="0" smtClean="0"/>
            </a:br>
            <a:r>
              <a:rPr lang="en-US" dirty="0" smtClean="0"/>
              <a:t>a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lue Line"/>
          <p:cNvCxnSpPr/>
          <p:nvPr userDrawn="1"/>
        </p:nvCxnSpPr>
        <p:spPr>
          <a:xfrm>
            <a:off x="4060035" y="2354484"/>
            <a:ext cx="0" cy="2008257"/>
          </a:xfrm>
          <a:prstGeom prst="line">
            <a:avLst/>
          </a:prstGeom>
          <a:ln w="222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"/>
          <p:cNvSpPr>
            <a:spLocks noGrp="1"/>
          </p:cNvSpPr>
          <p:nvPr>
            <p:ph type="body" sz="quarter" idx="11" hasCustomPrompt="1"/>
          </p:nvPr>
        </p:nvSpPr>
        <p:spPr>
          <a:xfrm>
            <a:off x="4354919" y="2343576"/>
            <a:ext cx="7246579" cy="2067983"/>
          </a:xfrm>
        </p:spPr>
        <p:txBody>
          <a:bodyPr anchor="ctr">
            <a:normAutofit/>
          </a:bodyPr>
          <a:lstStyle>
            <a:lvl1pPr marL="58738" indent="-58738">
              <a:spcBef>
                <a:spcPts val="160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3200" b="0" baseline="0">
                <a:latin typeface="+mn-lt"/>
                <a:cs typeface="Myriad Pro" panose="020B0503030403020204" pitchFamily="34" charset="0"/>
              </a:defRPr>
            </a:lvl1pPr>
            <a:lvl2pPr marL="58738" indent="-58738">
              <a:spcBef>
                <a:spcPts val="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2400" baseline="0">
                <a:solidFill>
                  <a:schemeClr val="accent2"/>
                </a:solidFill>
                <a:latin typeface="+mn-lt"/>
              </a:defRPr>
            </a:lvl2pPr>
            <a:lvl3pPr marL="58738" indent="-58738">
              <a:spcBef>
                <a:spcPts val="0"/>
              </a:spcBef>
              <a:buClr>
                <a:schemeClr val="bg1"/>
              </a:buClr>
              <a:buSzPct val="25000"/>
              <a:buFont typeface="Myriad Pro" panose="020B0503030403020204" pitchFamily="34" charset="0"/>
              <a:buChar char=" "/>
              <a:defRPr baseline="0">
                <a:solidFill>
                  <a:schemeClr val="tx1"/>
                </a:solidFill>
                <a:latin typeface="Myriad Pro Light" panose="020B0403030403020204" pitchFamily="34" charset="0"/>
              </a:defRPr>
            </a:lvl3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82083" y="2360647"/>
            <a:ext cx="3171639" cy="2033843"/>
          </a:xfrm>
        </p:spPr>
        <p:txBody>
          <a:bodyPr rIns="36576" anchor="ctr">
            <a:normAutofit/>
          </a:bodyPr>
          <a:lstStyle>
            <a:lvl1pPr algn="r"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 a full page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81681" y="487266"/>
            <a:ext cx="2168031" cy="377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6116"/>
            <a:r>
              <a:rPr lang="en-US" sz="23899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556392" y="1522163"/>
            <a:ext cx="9079216" cy="2987749"/>
          </a:xfrm>
        </p:spPr>
        <p:txBody>
          <a:bodyPr lIns="45720" rIns="45720">
            <a:normAutofit/>
          </a:bodyPr>
          <a:lstStyle>
            <a:lvl1pPr algn="l">
              <a:lnSpc>
                <a:spcPct val="110000"/>
              </a:lnSpc>
              <a:defRPr sz="42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>
                <a:latin typeface="Myriad Pro" panose="020B0503030403020204" pitchFamily="34" charset="0"/>
              </a:rPr>
              <a:t>Click to add quote.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56393" y="5038603"/>
            <a:ext cx="8187708" cy="771896"/>
          </a:xfrm>
        </p:spPr>
        <p:txBody>
          <a:bodyPr lIns="45720" tIns="45720" rIns="45720" bIns="45720" anchor="ctr">
            <a:normAutofit/>
          </a:bodyPr>
          <a:lstStyle>
            <a:lvl1pPr marL="457189" indent="-457189" algn="r">
              <a:buClr>
                <a:schemeClr val="accent2"/>
              </a:buClr>
              <a:buFont typeface="Myriad Pro Light" panose="020B0403030403020204" pitchFamily="34" charset="0"/>
              <a:buChar char=""/>
              <a:defRPr sz="3733">
                <a:solidFill>
                  <a:schemeClr val="accent2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sz="3200" smtClean="0">
                <a:solidFill>
                  <a:schemeClr val="accent2"/>
                </a:solidFill>
              </a:rPr>
              <a:t>Click to edit Master text styles</a:t>
            </a:r>
          </a:p>
        </p:txBody>
      </p:sp>
      <p:pic>
        <p:nvPicPr>
          <p:cNvPr id="2" name="Picture 1" descr="Quotation_L.ai"/>
          <p:cNvPicPr>
            <a:picLocks noChangeAspect="1"/>
          </p:cNvPicPr>
          <p:nvPr userDrawn="1"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1" y="607485"/>
            <a:ext cx="1509460" cy="1310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41" y="4537121"/>
            <a:ext cx="1509459" cy="13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43896" y="1997817"/>
            <a:ext cx="7903633" cy="578417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3600" b="0" kern="1200" baseline="0" dirty="0">
                <a:solidFill>
                  <a:schemeClr val="accent4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dirty="0" smtClean="0"/>
              <a:t>Word to Define – 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143895" y="2646867"/>
            <a:ext cx="7904212" cy="2175172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chemeClr val="tx1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  <a:lvl2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lang="en-US" sz="2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definition.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ottom Line"/>
          <p:cNvCxnSpPr/>
          <p:nvPr userDrawn="1"/>
        </p:nvCxnSpPr>
        <p:spPr>
          <a:xfrm>
            <a:off x="622710" y="5507951"/>
            <a:ext cx="10968431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ction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22710" y="3525521"/>
            <a:ext cx="10968431" cy="1311460"/>
          </a:xfrm>
        </p:spPr>
        <p:txBody>
          <a:bodyPr anchor="t"/>
          <a:lstStyle>
            <a:lvl1pPr marL="0" indent="0" algn="ctr">
              <a:buFontTx/>
              <a:buNone/>
              <a:defRPr sz="320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Section 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622710" y="1641764"/>
            <a:ext cx="10968431" cy="1661776"/>
          </a:xfrm>
        </p:spPr>
        <p:txBody>
          <a:bodyPr anchor="b"/>
          <a:lstStyle>
            <a:lvl1pPr marL="0" indent="0" algn="ctr">
              <a:buFontTx/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14" name="Top Line"/>
          <p:cNvCxnSpPr/>
          <p:nvPr userDrawn="1"/>
        </p:nvCxnSpPr>
        <p:spPr>
          <a:xfrm>
            <a:off x="622710" y="1054484"/>
            <a:ext cx="10968431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"/>
          <p:cNvSpPr>
            <a:spLocks noGrp="1"/>
          </p:cNvSpPr>
          <p:nvPr>
            <p:ph sz="quarter" idx="13" hasCustomPrompt="1"/>
          </p:nvPr>
        </p:nvSpPr>
        <p:spPr>
          <a:xfrm>
            <a:off x="616858" y="1775479"/>
            <a:ext cx="10984445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624410" y="514676"/>
            <a:ext cx="10966869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sz="quarter" idx="16" hasCustomPrompt="1"/>
          </p:nvPr>
        </p:nvSpPr>
        <p:spPr>
          <a:xfrm>
            <a:off x="609600" y="2687743"/>
            <a:ext cx="10972800" cy="3324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25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28406"/>
            <a:ext cx="10972800" cy="862452"/>
          </a:xfrm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0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2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row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42" y="3865243"/>
            <a:ext cx="997260" cy="1709029"/>
          </a:xfrm>
          <a:prstGeom prst="rect">
            <a:avLst/>
          </a:prstGeom>
        </p:spPr>
      </p:pic>
      <p:sp>
        <p:nvSpPr>
          <p:cNvPr id="8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141839" y="1758184"/>
            <a:ext cx="6704236" cy="4628101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600"/>
              </a:spcBef>
              <a:buClr>
                <a:schemeClr val="bg1"/>
              </a:buClr>
              <a:buFont typeface="Wingdings" charset="2"/>
              <a:buNone/>
              <a:defRPr sz="3200" baseline="0">
                <a:solidFill>
                  <a:schemeClr val="bg1"/>
                </a:solidFill>
                <a:latin typeface="+mn-lt"/>
              </a:defRPr>
            </a:lvl1pPr>
            <a:lvl2pPr marL="586116" indent="-288987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2pPr>
            <a:lvl3pPr marL="883243" indent="-286954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3pPr>
            <a:lvl4pPr marL="1096934" indent="-213689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4pPr>
            <a:lvl5pPr marL="1396096" indent="-299165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5pPr>
          </a:lstStyle>
          <a:p>
            <a:pPr lvl="0"/>
            <a:r>
              <a:rPr lang="en-US" dirty="0" smtClean="0"/>
              <a:t>Click to edit list of demo topics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Demo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8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solidFill>
            <a:schemeClr val="bg1">
              <a:lumMod val="85000"/>
            </a:schemeClr>
          </a:solidFill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30797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ackmann\Downloads\PS-Watermark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5" y="8798"/>
            <a:ext cx="12180703" cy="685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200" y="1243967"/>
            <a:ext cx="10989733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4201" y="187203"/>
            <a:ext cx="10989735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1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7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ctr" defTabSz="586116" rtl="0" eaLnBrk="1" latinLnBrk="0" hangingPunct="1">
        <a:lnSpc>
          <a:spcPct val="85000"/>
        </a:lnSpc>
        <a:spcBef>
          <a:spcPct val="0"/>
        </a:spcBef>
        <a:buNone/>
        <a:defRPr sz="4400" b="0" i="0" kern="1200" cap="none" baseline="0">
          <a:solidFill>
            <a:schemeClr val="accent1"/>
          </a:solidFill>
          <a:latin typeface="+mj-lt"/>
          <a:ea typeface="+mj-ea"/>
          <a:cs typeface="Arial"/>
        </a:defRPr>
      </a:lvl1pPr>
    </p:titleStyle>
    <p:bodyStyle>
      <a:lvl1pPr marL="297129" indent="-297129" algn="l" defTabSz="586116" rtl="0" eaLnBrk="1" latinLnBrk="0" hangingPunct="1">
        <a:spcBef>
          <a:spcPts val="1025"/>
        </a:spcBef>
        <a:buClr>
          <a:schemeClr val="accent1"/>
        </a:buClr>
        <a:buSzPct val="70000"/>
        <a:buFont typeface="Wingdings" charset="2"/>
        <a:buChar char="§"/>
        <a:defRPr sz="2600" b="0" i="0" kern="1200">
          <a:solidFill>
            <a:schemeClr val="tx1"/>
          </a:solidFill>
          <a:latin typeface="+mn-lt"/>
          <a:ea typeface="+mn-ea"/>
          <a:cs typeface="Arial"/>
        </a:defRPr>
      </a:lvl1pPr>
      <a:lvl2pPr marL="586116" indent="-288987" algn="l" defTabSz="586116" rtl="0" eaLnBrk="1" latinLnBrk="0" hangingPunct="1">
        <a:spcBef>
          <a:spcPts val="67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2400" b="0" i="0" kern="1200">
          <a:solidFill>
            <a:schemeClr val="tx1"/>
          </a:solidFill>
          <a:latin typeface="+mn-lt"/>
          <a:ea typeface="+mn-ea"/>
          <a:cs typeface="Arial"/>
        </a:defRPr>
      </a:lvl2pPr>
      <a:lvl3pPr marL="883243" indent="-286954" algn="l" defTabSz="586116" rtl="0" eaLnBrk="1" latinLnBrk="0" hangingPunct="1">
        <a:spcBef>
          <a:spcPts val="615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2200" b="0" i="0" kern="1200">
          <a:solidFill>
            <a:schemeClr val="tx1"/>
          </a:solidFill>
          <a:latin typeface="+mn-lt"/>
          <a:ea typeface="+mn-ea"/>
          <a:cs typeface="Arial"/>
        </a:defRPr>
      </a:lvl3pPr>
      <a:lvl4pPr marL="1096934" indent="-213689" algn="l" defTabSz="586116" rtl="0" eaLnBrk="1" latinLnBrk="0" hangingPunct="1">
        <a:spcBef>
          <a:spcPts val="552"/>
        </a:spcBef>
        <a:buClr>
          <a:schemeClr val="bg1">
            <a:lumMod val="85000"/>
          </a:schemeClr>
        </a:buClr>
        <a:buSzPct val="70000"/>
        <a:buFont typeface="Wingdings" panose="05000000000000000000" pitchFamily="2" charset="2"/>
        <a:buChar char="§"/>
        <a:defRPr sz="2000" b="0" i="0" kern="1200" baseline="0">
          <a:solidFill>
            <a:schemeClr val="tx1"/>
          </a:solidFill>
          <a:latin typeface="+mn-lt"/>
          <a:ea typeface="+mn-ea"/>
          <a:cs typeface="Arial"/>
        </a:defRPr>
      </a:lvl4pPr>
      <a:lvl5pPr marL="1396096" indent="-299165" algn="l" defTabSz="586116" rtl="0" eaLnBrk="1" latinLnBrk="0" hangingPunct="1">
        <a:spcBef>
          <a:spcPts val="488"/>
        </a:spcBef>
        <a:buClr>
          <a:schemeClr val="bg1">
            <a:lumMod val="85000"/>
          </a:schemeClr>
        </a:buClr>
        <a:buSzPct val="70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+mn-lt"/>
          <a:ea typeface="+mn-ea"/>
          <a:cs typeface="Arial"/>
        </a:defRPr>
      </a:lvl5pPr>
      <a:lvl6pPr marL="1609784" indent="-215723" algn="l" defTabSz="586116" rtl="0" eaLnBrk="1" latinLnBrk="0" hangingPunct="1">
        <a:spcBef>
          <a:spcPts val="448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467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380975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7pPr>
      <a:lvl8pPr marL="4395869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8pPr>
      <a:lvl9pPr marL="498198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116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232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34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463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57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695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80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92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10" Type="http://schemas.openxmlformats.org/officeDocument/2006/relationships/image" Target="../media/image42.png"/><Relationship Id="rId4" Type="http://schemas.openxmlformats.org/officeDocument/2006/relationships/image" Target="../media/image25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mKdm4NCtYgk" TargetMode="External"/><Relationship Id="rId3" Type="http://schemas.openxmlformats.org/officeDocument/2006/relationships/hyperlink" Target="https://ogirardot.wordpress.com/2015/05/29/rdds-are-the-new-bytecode-of-apache-spark/" TargetMode="External"/><Relationship Id="rId7" Type="http://schemas.openxmlformats.org/officeDocument/2006/relationships/hyperlink" Target="https://databricks.com/blog/2015/07/30/diving-into-spark-streamings-execution-model.html" TargetMode="External"/><Relationship Id="rId12" Type="http://schemas.openxmlformats.org/officeDocument/2006/relationships/hyperlink" Target="https://spark.apache.org/docs/latest/%5bLIBRARY%5d-programming-guide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techblog.netflix.com/2015/03/can-spark-streaming-survive-chaos-monkey.html" TargetMode="External"/><Relationship Id="rId11" Type="http://schemas.openxmlformats.org/officeDocument/2006/relationships/hyperlink" Target="https://www.youtube.com/watch?v=mKEn9C5bRck" TargetMode="External"/><Relationship Id="rId5" Type="http://schemas.openxmlformats.org/officeDocument/2006/relationships/hyperlink" Target="https://www.youtube.com/watch?v=xWkJCUcD55w" TargetMode="External"/><Relationship Id="rId10" Type="http://schemas.openxmlformats.org/officeDocument/2006/relationships/hyperlink" Target="https://amplab.cs.berkeley.edu/wp-content/uploads/2014/02/graphx.pdf" TargetMode="External"/><Relationship Id="rId4" Type="http://schemas.openxmlformats.org/officeDocument/2006/relationships/hyperlink" Target="https://databricks.com/blog/2015/03/24/spark-sql-graduates-from-alpha-in-spark-1-3.html" TargetMode="External"/><Relationship Id="rId9" Type="http://schemas.openxmlformats.org/officeDocument/2006/relationships/hyperlink" Target="https://www.youtube.com/watch?v=qSPqh7DiREM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5573611" y="5081631"/>
            <a:ext cx="5453733" cy="486239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 smtClean="0"/>
              <a:t>JustinPihony</a:t>
            </a:r>
            <a:r>
              <a:rPr lang="en-US" dirty="0" smtClean="0"/>
              <a:t> | justin-pihony.blogspot.com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5576020" y="4563971"/>
            <a:ext cx="5453733" cy="459605"/>
          </a:xfrm>
        </p:spPr>
        <p:txBody>
          <a:bodyPr/>
          <a:lstStyle/>
          <a:p>
            <a:r>
              <a:rPr lang="en-US" dirty="0" smtClean="0"/>
              <a:t>Justin </a:t>
            </a:r>
            <a:r>
              <a:rPr lang="en-US" dirty="0" err="1" smtClean="0"/>
              <a:t>Pihony</a:t>
            </a:r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03393" y="3153689"/>
            <a:ext cx="2438400" cy="2438400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0310" y="187202"/>
            <a:ext cx="10991380" cy="1570983"/>
          </a:xfrm>
        </p:spPr>
        <p:txBody>
          <a:bodyPr/>
          <a:lstStyle/>
          <a:p>
            <a:r>
              <a:rPr lang="en-US" dirty="0" smtClean="0"/>
              <a:t>Spark Libraries</a:t>
            </a:r>
            <a:endParaRPr lang="en-US" dirty="0"/>
          </a:p>
        </p:txBody>
      </p:sp>
      <p:cxnSp>
        <p:nvCxnSpPr>
          <p:cNvPr id="9" name="Orange Line"/>
          <p:cNvCxnSpPr/>
          <p:nvPr/>
        </p:nvCxnSpPr>
        <p:spPr>
          <a:xfrm>
            <a:off x="2671082" y="5843555"/>
            <a:ext cx="6849836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85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new API makes Spark programs more concise and easier to understand, and at the same time exposes more application semantics to the engine.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Databricks</a:t>
            </a:r>
            <a:r>
              <a:rPr lang="en-US" dirty="0"/>
              <a:t> blog </a:t>
            </a:r>
            <a:r>
              <a:rPr lang="en-US" sz="3000" dirty="0"/>
              <a:t>(http://</a:t>
            </a:r>
            <a:r>
              <a:rPr lang="en-US" sz="3000" dirty="0" smtClean="0"/>
              <a:t>bit.ly/1FBRTBA)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14927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409" y="187202"/>
            <a:ext cx="10979183" cy="1570983"/>
          </a:xfrm>
        </p:spPr>
        <p:txBody>
          <a:bodyPr/>
          <a:lstStyle/>
          <a:p>
            <a:r>
              <a:rPr lang="en-US" dirty="0" smtClean="0"/>
              <a:t>DataFrames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40026" y="2028825"/>
            <a:ext cx="3863572" cy="2124150"/>
            <a:chOff x="1917107" y="2458982"/>
            <a:chExt cx="3863572" cy="212415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107" y="2458982"/>
              <a:ext cx="3863572" cy="1305000"/>
            </a:xfrm>
            <a:prstGeom prst="rect">
              <a:avLst/>
            </a:prstGeom>
          </p:spPr>
        </p:pic>
        <p:pic>
          <p:nvPicPr>
            <p:cNvPr id="1026" name="Picture 2" descr="http://pandas.pydata.org/_static/pandas_logo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37"/>
            <a:stretch/>
          </p:blipFill>
          <p:spPr bwMode="auto">
            <a:xfrm>
              <a:off x="2384426" y="3392507"/>
              <a:ext cx="2844800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34" y="2310928"/>
            <a:ext cx="2194304" cy="16646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5338" y="4412218"/>
            <a:ext cx="4552949" cy="36933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sqlContext.createDataFrame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(pandas)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5338" y="4781550"/>
            <a:ext cx="4552949" cy="36933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dataFrame.toPandas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74309" y="4412218"/>
            <a:ext cx="5122354" cy="36933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createDataFrame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sqlContext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RDataFrame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74310" y="4781550"/>
            <a:ext cx="5122353" cy="36933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collect(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649561" y="1235503"/>
            <a:ext cx="2816678" cy="653143"/>
          </a:xfrm>
          <a:prstGeom prst="roundRect">
            <a:avLst/>
          </a:prstGeom>
          <a:solidFill>
            <a:srgbClr val="25708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Experimental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1435" y="1896667"/>
            <a:ext cx="1332929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SPARK-6116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52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Let’s SQL!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8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/>
          <p:cNvSpPr txBox="1">
            <a:spLocks/>
          </p:cNvSpPr>
          <p:nvPr/>
        </p:nvSpPr>
        <p:spPr>
          <a:xfrm>
            <a:off x="567654" y="187202"/>
            <a:ext cx="10991380" cy="1570983"/>
          </a:xfrm>
          <a:prstGeom prst="rect">
            <a:avLst/>
          </a:prstGeom>
        </p:spPr>
        <p:txBody>
          <a:bodyPr anchor="ctr"/>
          <a:lstStyle>
            <a:lvl1pPr algn="ctr" defTabSz="58611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baseline="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Spark Streaming</a:t>
            </a:r>
            <a:endParaRPr lang="en-US" dirty="0"/>
          </a:p>
        </p:txBody>
      </p:sp>
      <p:sp>
        <p:nvSpPr>
          <p:cNvPr id="12" name="Title 6"/>
          <p:cNvSpPr txBox="1">
            <a:spLocks/>
          </p:cNvSpPr>
          <p:nvPr/>
        </p:nvSpPr>
        <p:spPr>
          <a:xfrm>
            <a:off x="600310" y="481269"/>
            <a:ext cx="10991380" cy="1570983"/>
          </a:xfrm>
          <a:prstGeom prst="rect">
            <a:avLst/>
          </a:prstGeom>
        </p:spPr>
        <p:txBody>
          <a:bodyPr anchor="b"/>
          <a:lstStyle>
            <a:lvl1pPr algn="ctr" defTabSz="58611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baseline="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Maintainers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472238" y="2704217"/>
            <a:ext cx="1828800" cy="2510870"/>
            <a:chOff x="1577098" y="2173565"/>
            <a:chExt cx="1828800" cy="2510870"/>
          </a:xfrm>
        </p:grpSpPr>
        <p:pic>
          <p:nvPicPr>
            <p:cNvPr id="14" name="Picture 2" descr="C:\Pluralsight\apache-spark-fundamentals\apache-spark-fundamentals-m2-spark-core\Matei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7098" y="2173565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743537" y="4315103"/>
              <a:ext cx="1495922" cy="369332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r>
                <a:rPr lang="en-US" dirty="0" err="1" smtClean="0"/>
                <a:t>Matei</a:t>
              </a:r>
              <a:r>
                <a:rPr lang="en-US" dirty="0" smtClean="0"/>
                <a:t> </a:t>
              </a:r>
              <a:r>
                <a:rPr lang="en-US" dirty="0" err="1" smtClean="0"/>
                <a:t>Zaharia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890963" y="2704217"/>
            <a:ext cx="1828800" cy="2496405"/>
            <a:chOff x="4015498" y="2704217"/>
            <a:chExt cx="1828800" cy="2496405"/>
          </a:xfrm>
        </p:grpSpPr>
        <p:sp>
          <p:nvSpPr>
            <p:cNvPr id="7" name="TextBox 6"/>
            <p:cNvSpPr txBox="1"/>
            <p:nvPr/>
          </p:nvSpPr>
          <p:spPr>
            <a:xfrm>
              <a:off x="4158949" y="4831290"/>
              <a:ext cx="1541897" cy="369332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r>
                <a:rPr lang="en-US" dirty="0" err="1" smtClean="0"/>
                <a:t>Tathagata</a:t>
              </a:r>
              <a:r>
                <a:rPr lang="en-US" dirty="0" smtClean="0"/>
                <a:t> Das</a:t>
              </a:r>
              <a:endParaRPr lang="en-US" dirty="0"/>
            </a:p>
          </p:txBody>
        </p:sp>
        <p:pic>
          <p:nvPicPr>
            <p:cNvPr id="2050" name="Picture 2" descr="https://databricks.com/wp-content/uploads/2015/08/tathagataD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5498" y="2704217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50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Streaming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030781" y="2488360"/>
            <a:ext cx="3890146" cy="2495550"/>
            <a:chOff x="2552700" y="2190750"/>
            <a:chExt cx="2212975" cy="1828800"/>
          </a:xfrm>
        </p:grpSpPr>
        <p:pic>
          <p:nvPicPr>
            <p:cNvPr id="1028" name="Picture 4" descr="https://upload.wikimedia.org/wikipedia/commons/thumb/8/8f/Athletics_pictogram.svg/2000px-Athletics_pictogram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6875" y="219075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2552700" y="2533650"/>
              <a:ext cx="1028700" cy="1"/>
            </a:xfrm>
            <a:prstGeom prst="line">
              <a:avLst/>
            </a:prstGeom>
            <a:ln w="38100">
              <a:solidFill>
                <a:srgbClr val="000000"/>
              </a:solidFill>
              <a:prstDash val="lg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552700" y="2886074"/>
              <a:ext cx="898525" cy="1"/>
            </a:xfrm>
            <a:prstGeom prst="line">
              <a:avLst/>
            </a:prstGeom>
            <a:ln w="38100">
              <a:solidFill>
                <a:srgbClr val="000000"/>
              </a:solidFill>
              <a:prstDash val="lg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552700" y="2705099"/>
              <a:ext cx="963613" cy="0"/>
            </a:xfrm>
            <a:prstGeom prst="line">
              <a:avLst/>
            </a:prstGeom>
            <a:ln w="38100">
              <a:solidFill>
                <a:srgbClr val="000000"/>
              </a:solidFill>
              <a:prstDash val="lg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552700" y="3067049"/>
              <a:ext cx="1028700" cy="1"/>
            </a:xfrm>
            <a:prstGeom prst="line">
              <a:avLst/>
            </a:prstGeom>
            <a:ln w="38100">
              <a:solidFill>
                <a:srgbClr val="000000"/>
              </a:solidFill>
              <a:prstDash val="lg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552700" y="3257550"/>
              <a:ext cx="1028700" cy="1"/>
            </a:xfrm>
            <a:prstGeom prst="line">
              <a:avLst/>
            </a:prstGeom>
            <a:ln w="38100">
              <a:solidFill>
                <a:srgbClr val="000000"/>
              </a:solidFill>
              <a:prstDash val="lg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8043091" y="2805111"/>
            <a:ext cx="7521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000000"/>
                </a:solidFill>
                <a:latin typeface="Castellar" panose="020A0402060406010301" pitchFamily="18" charset="0"/>
              </a:rPr>
              <a:t>1</a:t>
            </a:r>
            <a:endParaRPr lang="en-US" sz="2400" dirty="0">
              <a:solidFill>
                <a:srgbClr val="000000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03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Streaming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564" y="2919301"/>
            <a:ext cx="2792872" cy="10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1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Streaming</a:t>
            </a:r>
            <a:endParaRPr lang="en-US" dirty="0"/>
          </a:p>
        </p:txBody>
      </p:sp>
      <p:pic>
        <p:nvPicPr>
          <p:cNvPr id="5122" name="Picture 2" descr="http://hortonworks.com/wp-content/uploads/2014/08/kafka-logo-wi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6" y="994345"/>
            <a:ext cx="1815094" cy="95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10" y="2122357"/>
            <a:ext cx="1190625" cy="1190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97" y="3685837"/>
            <a:ext cx="704850" cy="5715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47960" y="4728939"/>
            <a:ext cx="2097123" cy="822060"/>
            <a:chOff x="4576175" y="4926910"/>
            <a:chExt cx="3162300" cy="1073553"/>
          </a:xfrm>
        </p:grpSpPr>
        <p:pic>
          <p:nvPicPr>
            <p:cNvPr id="8" name="Picture 5" descr="C:\Pluralsight\apache-spark-fundamentals\Hadoop_logo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6175" y="4926910"/>
              <a:ext cx="3162300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5204091" y="5486653"/>
              <a:ext cx="1809058" cy="513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n w="19050">
                    <a:solidFill>
                      <a:srgbClr val="080300"/>
                    </a:solidFill>
                  </a:ln>
                  <a:solidFill>
                    <a:srgbClr val="FFFF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Gill Sans Ultra Bold" panose="020B0A02020104020203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HDFS</a:t>
              </a:r>
              <a:endParaRPr lang="en-US" sz="1400" i="1" dirty="0">
                <a:ln w="19050">
                  <a:solidFill>
                    <a:srgbClr val="080300"/>
                  </a:solidFill>
                </a:ln>
                <a:solidFill>
                  <a:srgbClr val="FFFF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Gill Sans Ultra Bold" panose="020B0A02020104020203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93663" y="2978282"/>
            <a:ext cx="2628901" cy="850769"/>
            <a:chOff x="4781550" y="3003616"/>
            <a:chExt cx="2628901" cy="850769"/>
          </a:xfrm>
        </p:grpSpPr>
        <p:pic>
          <p:nvPicPr>
            <p:cNvPr id="12" name="Picture 11" descr="Spark-logo-192x100px (1)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74839" y="3129492"/>
              <a:ext cx="857501" cy="446615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4781550" y="3003616"/>
              <a:ext cx="2628901" cy="850769"/>
            </a:xfrm>
            <a:prstGeom prst="roundRect">
              <a:avLst/>
            </a:prstGeom>
            <a:grpFill/>
            <a:ln w="38100">
              <a:solidFill>
                <a:srgbClr val="0803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                 </a:t>
              </a:r>
              <a:r>
                <a:rPr lang="en-US" sz="2400" b="1" dirty="0" smtClean="0">
                  <a:ln w="38100">
                    <a:noFill/>
                  </a:ln>
                  <a:solidFill>
                    <a:srgbClr val="000000"/>
                  </a:solidFill>
                </a:rPr>
                <a:t>Streaming</a:t>
              </a:r>
              <a:endParaRPr lang="en-US" b="1" dirty="0" smtClean="0">
                <a:ln w="38100">
                  <a:noFill/>
                </a:ln>
                <a:solidFill>
                  <a:srgbClr val="000000"/>
                </a:solidFill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5943600" y="3229998"/>
            <a:ext cx="628650" cy="347329"/>
          </a:xfrm>
          <a:prstGeom prst="rect">
            <a:avLst/>
          </a:prstGeom>
          <a:grp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noFill/>
                </a:ln>
                <a:solidFill>
                  <a:srgbClr val="000000"/>
                </a:solidFill>
              </a:rPr>
              <a:t>RDD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8141774" y="3046840"/>
            <a:ext cx="600075" cy="694599"/>
          </a:xfrm>
          <a:prstGeom prst="rightArrow">
            <a:avLst/>
          </a:prstGeom>
          <a:grp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8792136" y="2975239"/>
            <a:ext cx="1314450" cy="850769"/>
            <a:chOff x="8070337" y="3013339"/>
            <a:chExt cx="1314450" cy="850769"/>
          </a:xfrm>
        </p:grpSpPr>
        <p:pic>
          <p:nvPicPr>
            <p:cNvPr id="18" name="Picture 17" descr="Spark-logo-192x100px (1)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98811" y="3177346"/>
              <a:ext cx="857501" cy="446615"/>
            </a:xfrm>
            <a:prstGeom prst="rect">
              <a:avLst/>
            </a:prstGeom>
          </p:spPr>
        </p:pic>
        <p:sp>
          <p:nvSpPr>
            <p:cNvPr id="19" name="Rounded Rectangle 18"/>
            <p:cNvSpPr/>
            <p:nvPr/>
          </p:nvSpPr>
          <p:spPr>
            <a:xfrm>
              <a:off x="8070337" y="3013339"/>
              <a:ext cx="1314450" cy="850769"/>
            </a:xfrm>
            <a:prstGeom prst="roundRect">
              <a:avLst/>
            </a:prstGeom>
            <a:grpFill/>
            <a:ln w="38100">
              <a:solidFill>
                <a:srgbClr val="0803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                 </a:t>
              </a:r>
              <a:endParaRPr lang="en-US" b="1" dirty="0" smtClean="0">
                <a:ln w="38100">
                  <a:noFill/>
                </a:ln>
                <a:solidFill>
                  <a:srgbClr val="000000"/>
                </a:solidFill>
              </a:endParaRPr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2561220" y="3056365"/>
            <a:ext cx="600075" cy="694599"/>
          </a:xfrm>
          <a:prstGeom prst="rightArrow">
            <a:avLst/>
          </a:prstGeom>
          <a:grp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10106586" y="3046839"/>
            <a:ext cx="1523439" cy="694599"/>
          </a:xfrm>
          <a:prstGeom prst="rightArrow">
            <a:avLst/>
          </a:prstGeom>
          <a:grp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686550" y="3227981"/>
            <a:ext cx="628650" cy="347329"/>
          </a:xfrm>
          <a:prstGeom prst="rect">
            <a:avLst/>
          </a:prstGeom>
          <a:grp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noFill/>
                </a:ln>
                <a:solidFill>
                  <a:srgbClr val="000000"/>
                </a:solidFill>
              </a:rPr>
              <a:t>RDD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10450" y="3227980"/>
            <a:ext cx="628650" cy="347329"/>
          </a:xfrm>
          <a:prstGeom prst="rect">
            <a:avLst/>
          </a:prstGeom>
          <a:grp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noFill/>
                </a:ln>
                <a:solidFill>
                  <a:srgbClr val="000000"/>
                </a:solidFill>
              </a:rPr>
              <a:t>RDD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48696" y="5354277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rgbClr val="000000"/>
                </a:solidFill>
              </a:rPr>
              <a:t>…</a:t>
            </a:r>
            <a:endParaRPr lang="en-US" sz="6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63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0" grpId="0" animBg="1"/>
      <p:bldP spid="22" grpId="0" animBg="1"/>
      <p:bldP spid="23" grpId="0" animBg="1"/>
      <p:bldP spid="24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Streaming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789" y="2598876"/>
            <a:ext cx="3863572" cy="1305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391828" y="3903876"/>
            <a:ext cx="1789339" cy="45994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Python API</a:t>
            </a:r>
          </a:p>
        </p:txBody>
      </p:sp>
    </p:spTree>
    <p:extLst>
      <p:ext uri="{BB962C8B-B14F-4D97-AF65-F5344CB8AC3E}">
        <p14:creationId xmlns:p14="http://schemas.microsoft.com/office/powerpoint/2010/main" val="347876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Let’s Stream!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1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/>
          <p:cNvSpPr txBox="1">
            <a:spLocks/>
          </p:cNvSpPr>
          <p:nvPr/>
        </p:nvSpPr>
        <p:spPr>
          <a:xfrm>
            <a:off x="567654" y="187202"/>
            <a:ext cx="10991380" cy="1570983"/>
          </a:xfrm>
          <a:prstGeom prst="rect">
            <a:avLst/>
          </a:prstGeom>
        </p:spPr>
        <p:txBody>
          <a:bodyPr anchor="ctr"/>
          <a:lstStyle>
            <a:lvl1pPr algn="ctr" defTabSz="58611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baseline="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err="1" smtClean="0"/>
              <a:t>MLlib</a:t>
            </a:r>
            <a:endParaRPr lang="en-US" dirty="0"/>
          </a:p>
        </p:txBody>
      </p:sp>
      <p:sp>
        <p:nvSpPr>
          <p:cNvPr id="12" name="Title 6"/>
          <p:cNvSpPr txBox="1">
            <a:spLocks/>
          </p:cNvSpPr>
          <p:nvPr/>
        </p:nvSpPr>
        <p:spPr>
          <a:xfrm>
            <a:off x="600310" y="481269"/>
            <a:ext cx="10991380" cy="1570983"/>
          </a:xfrm>
          <a:prstGeom prst="rect">
            <a:avLst/>
          </a:prstGeom>
        </p:spPr>
        <p:txBody>
          <a:bodyPr anchor="b"/>
          <a:lstStyle>
            <a:lvl1pPr algn="ctr" defTabSz="58611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baseline="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Maintainers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9232900" y="2704217"/>
            <a:ext cx="1828800" cy="2510870"/>
            <a:chOff x="1577098" y="2173565"/>
            <a:chExt cx="1828800" cy="2510870"/>
          </a:xfrm>
        </p:grpSpPr>
        <p:pic>
          <p:nvPicPr>
            <p:cNvPr id="14" name="Picture 2" descr="C:\Pluralsight\apache-spark-fundamentals\apache-spark-fundamentals-m2-spark-core\Matei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7098" y="2173565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743537" y="4315103"/>
              <a:ext cx="1495922" cy="369332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r>
                <a:rPr lang="en-US" dirty="0" err="1" smtClean="0"/>
                <a:t>Matei</a:t>
              </a:r>
              <a:r>
                <a:rPr lang="en-US" dirty="0" smtClean="0"/>
                <a:t> </a:t>
              </a:r>
              <a:r>
                <a:rPr lang="en-US" dirty="0" err="1" smtClean="0"/>
                <a:t>Zaharia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045409" y="2704217"/>
            <a:ext cx="1828800" cy="2496405"/>
            <a:chOff x="4045409" y="2704217"/>
            <a:chExt cx="1828800" cy="2496405"/>
          </a:xfrm>
        </p:grpSpPr>
        <p:sp>
          <p:nvSpPr>
            <p:cNvPr id="7" name="TextBox 6"/>
            <p:cNvSpPr txBox="1"/>
            <p:nvPr/>
          </p:nvSpPr>
          <p:spPr>
            <a:xfrm>
              <a:off x="4158949" y="4831290"/>
              <a:ext cx="1601721" cy="369332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r>
                <a:rPr lang="en-US" dirty="0" err="1" smtClean="0"/>
                <a:t>Xiangrui</a:t>
              </a:r>
              <a:r>
                <a:rPr lang="en-US" dirty="0" smtClean="0"/>
                <a:t> </a:t>
              </a:r>
              <a:r>
                <a:rPr lang="en-US" dirty="0" err="1" smtClean="0"/>
                <a:t>Meng</a:t>
              </a:r>
              <a:endParaRPr lang="en-US" dirty="0"/>
            </a:p>
          </p:txBody>
        </p:sp>
        <p:pic>
          <p:nvPicPr>
            <p:cNvPr id="6146" name="Picture 2" descr="https://databricks.com/wp-content/uploads/2015/08/xiangruiM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5409" y="2704217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1498600" y="2704217"/>
            <a:ext cx="1828800" cy="2510870"/>
            <a:chOff x="1498600" y="2704217"/>
            <a:chExt cx="1828800" cy="2510870"/>
          </a:xfrm>
        </p:grpSpPr>
        <p:pic>
          <p:nvPicPr>
            <p:cNvPr id="6148" name="Picture 4" descr="https://databricks.com/wp-content/uploads/2015/08/josephB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600" y="2704217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1612139" y="4845755"/>
              <a:ext cx="1631024" cy="369332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r>
                <a:rPr lang="en-US" dirty="0" smtClean="0"/>
                <a:t>Joseph Bradley</a:t>
              </a:r>
              <a:endParaRPr lang="en-US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329699" y="2704217"/>
            <a:ext cx="2510752" cy="2510870"/>
            <a:chOff x="8891924" y="2704217"/>
            <a:chExt cx="2510752" cy="2510870"/>
          </a:xfrm>
        </p:grpSpPr>
        <p:pic>
          <p:nvPicPr>
            <p:cNvPr id="6150" name="Picture 6" descr="Photo of 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2900" y="2704217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8891924" y="4845755"/>
              <a:ext cx="2510752" cy="369332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r>
                <a:rPr lang="en-US" dirty="0" err="1" smtClean="0"/>
                <a:t>Shivaram</a:t>
              </a:r>
              <a:r>
                <a:rPr lang="en-US" dirty="0" smtClean="0"/>
                <a:t> </a:t>
              </a:r>
              <a:r>
                <a:rPr lang="en-US" dirty="0" err="1" smtClean="0"/>
                <a:t>Venkataraman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928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/>
          <p:cNvSpPr txBox="1">
            <a:spLocks/>
          </p:cNvSpPr>
          <p:nvPr/>
        </p:nvSpPr>
        <p:spPr>
          <a:xfrm>
            <a:off x="769259" y="1927879"/>
            <a:ext cx="5506356" cy="42303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176303" indent="-297129" algn="l" defTabSz="586116" rtl="0" eaLnBrk="1" latinLnBrk="0" hangingPunct="1">
              <a:spcBef>
                <a:spcPts val="488"/>
              </a:spcBef>
              <a:buClrTx/>
              <a:buSzPct val="70000"/>
              <a:buFont typeface="Myriad Pro Light" panose="020B0403030403020204" pitchFamily="34" charset="0"/>
              <a:buChar char="-"/>
              <a:tabLst/>
              <a:defRPr sz="2133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Basics of Spark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 smtClean="0"/>
              <a:t>Cluster Managers</a:t>
            </a:r>
          </a:p>
          <a:p>
            <a:r>
              <a:rPr lang="en-US" dirty="0" smtClean="0"/>
              <a:t>Spark Maintenance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66543" y="2967472"/>
            <a:ext cx="5506356" cy="4778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176303" indent="-297129" algn="l" defTabSz="586116" rtl="0" eaLnBrk="1" latinLnBrk="0" hangingPunct="1">
              <a:spcBef>
                <a:spcPts val="488"/>
              </a:spcBef>
              <a:buClrTx/>
              <a:buSzPct val="70000"/>
              <a:buFont typeface="Myriad Pro Light" panose="020B0403030403020204" pitchFamily="34" charset="0"/>
              <a:buChar char="-"/>
              <a:tabLst/>
              <a:defRPr sz="2133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Cluster Managers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685644" y="1929384"/>
            <a:ext cx="5506356" cy="4230307"/>
          </a:xfrm>
        </p:spPr>
        <p:txBody>
          <a:bodyPr>
            <a:normAutofit/>
          </a:bodyPr>
          <a:lstStyle/>
          <a:p>
            <a:r>
              <a:rPr lang="en-US" dirty="0" smtClean="0"/>
              <a:t>Libraries</a:t>
            </a:r>
          </a:p>
          <a:p>
            <a:pPr lvl="1"/>
            <a:r>
              <a:rPr lang="en-US" dirty="0" smtClean="0"/>
              <a:t>SQL</a:t>
            </a:r>
          </a:p>
          <a:p>
            <a:pPr lvl="1"/>
            <a:r>
              <a:rPr lang="en-US" dirty="0" smtClean="0"/>
              <a:t>Streaming</a:t>
            </a:r>
          </a:p>
          <a:p>
            <a:pPr lvl="1"/>
            <a:r>
              <a:rPr lang="en-US" dirty="0" err="1" smtClean="0"/>
              <a:t>MLlib</a:t>
            </a:r>
            <a:r>
              <a:rPr lang="en-US" dirty="0" smtClean="0"/>
              <a:t>/</a:t>
            </a:r>
            <a:r>
              <a:rPr lang="en-US" dirty="0" err="1" smtClean="0"/>
              <a:t>GraphX</a:t>
            </a:r>
            <a:endParaRPr lang="en-US" dirty="0" smtClean="0"/>
          </a:p>
          <a:p>
            <a:r>
              <a:rPr lang="en-US" dirty="0" smtClean="0"/>
              <a:t>Troubleshooting / Optimization</a:t>
            </a:r>
          </a:p>
          <a:p>
            <a:r>
              <a:rPr lang="en-US" dirty="0" smtClean="0"/>
              <a:t>Future of Spark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766543" y="3491347"/>
            <a:ext cx="5506356" cy="4778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176303" indent="-297129" algn="l" defTabSz="586116" rtl="0" eaLnBrk="1" latinLnBrk="0" hangingPunct="1">
              <a:spcBef>
                <a:spcPts val="488"/>
              </a:spcBef>
              <a:buClrTx/>
              <a:buSzPct val="70000"/>
              <a:buFont typeface="Myriad Pro Light" panose="020B0403030403020204" pitchFamily="34" charset="0"/>
              <a:buChar char="-"/>
              <a:tabLst/>
              <a:defRPr sz="2133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Spark Maintenance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248524" y="2762250"/>
            <a:ext cx="581026" cy="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248524" y="3240977"/>
            <a:ext cx="1457326" cy="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48524" y="3717227"/>
            <a:ext cx="809627" cy="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143874" y="3717227"/>
            <a:ext cx="1047752" cy="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9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2"/>
      <p:bldP spid="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24400" y="1926879"/>
            <a:ext cx="2828925" cy="882996"/>
          </a:xfrm>
          <a:prstGeom prst="rect">
            <a:avLst/>
          </a:prstGeom>
          <a:solidFill>
            <a:srgbClr val="D7B993"/>
          </a:solidFill>
          <a:ln w="38100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38100">
                  <a:noFill/>
                </a:ln>
                <a:solidFill>
                  <a:sysClr val="windowText" lastClr="000000"/>
                </a:solidFill>
              </a:rPr>
              <a:t>ML Optimizer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71" y="4185040"/>
            <a:ext cx="2194304" cy="1664645"/>
          </a:xfrm>
          <a:prstGeom prst="rect">
            <a:avLst/>
          </a:prstGeom>
        </p:spPr>
      </p:pic>
      <p:pic>
        <p:nvPicPr>
          <p:cNvPr id="4099" name="Picture 3" descr="C:\Pluralsight\apache-spark-fundamentals\Mahout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036" y="1677814"/>
            <a:ext cx="33051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http://sparsity-technologies.com/blog/wp-content/uploads/2013/05/logo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074" y="4615455"/>
            <a:ext cx="2197100" cy="80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271321" y="521876"/>
            <a:ext cx="2666999" cy="3104320"/>
            <a:chOff x="1371601" y="1591366"/>
            <a:chExt cx="2666999" cy="3104320"/>
          </a:xfrm>
        </p:grpSpPr>
        <p:pic>
          <p:nvPicPr>
            <p:cNvPr id="4098" name="Picture 2" descr="https://upload.wikimedia.org/wikipedia/commons/2/21/Matlab_Logo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1" y="1591366"/>
              <a:ext cx="2666999" cy="2396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709474" y="3987800"/>
              <a:ext cx="19912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000000"/>
                  </a:solidFill>
                  <a:latin typeface="Bell MT" panose="02020503060305020303" pitchFamily="18" charset="0"/>
                </a:rPr>
                <a:t>M</a:t>
              </a:r>
              <a:r>
                <a:rPr lang="en-US" sz="3200" dirty="0" smtClean="0">
                  <a:solidFill>
                    <a:srgbClr val="000000"/>
                  </a:solidFill>
                  <a:latin typeface="Bell MT" panose="02020503060305020303" pitchFamily="18" charset="0"/>
                </a:rPr>
                <a:t>ATLAB</a:t>
              </a:r>
              <a:endParaRPr lang="en-US" sz="3200" dirty="0">
                <a:solidFill>
                  <a:srgbClr val="000000"/>
                </a:solidFill>
                <a:latin typeface="Bell MT" panose="02020503060305020303" pitchFamily="18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4724397" y="2809875"/>
            <a:ext cx="2828925" cy="882996"/>
          </a:xfrm>
          <a:prstGeom prst="rect">
            <a:avLst/>
          </a:prstGeom>
          <a:solidFill>
            <a:srgbClr val="C4975E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38100">
                  <a:noFill/>
                </a:ln>
                <a:solidFill>
                  <a:sysClr val="windowText" lastClr="000000"/>
                </a:solidFill>
              </a:rPr>
              <a:t>MLI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24400" y="3692871"/>
            <a:ext cx="2828925" cy="882996"/>
          </a:xfrm>
          <a:prstGeom prst="rect">
            <a:avLst/>
          </a:prstGeom>
          <a:solidFill>
            <a:srgbClr val="B07328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ln w="38100">
                  <a:noFill/>
                </a:ln>
                <a:solidFill>
                  <a:sysClr val="windowText" lastClr="000000"/>
                </a:solidFill>
              </a:rPr>
              <a:t>MLlib</a:t>
            </a:r>
            <a:endParaRPr lang="en-US" b="1" dirty="0" smtClean="0">
              <a:ln w="38100">
                <a:noFill/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24400" y="4575867"/>
            <a:ext cx="2828925" cy="882996"/>
          </a:xfrm>
          <a:prstGeom prst="rect">
            <a:avLst/>
          </a:prstGeom>
          <a:solidFill>
            <a:srgbClr val="7F8DAA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3" name="Picture 12" descr="Spark-logo-192x100px (1).pn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0111" y="4794057"/>
            <a:ext cx="857501" cy="446615"/>
          </a:xfrm>
          <a:prstGeom prst="rect">
            <a:avLst/>
          </a:prstGeom>
        </p:spPr>
      </p:pic>
      <p:cxnSp>
        <p:nvCxnSpPr>
          <p:cNvPr id="4127" name="Straight Connector 4126"/>
          <p:cNvCxnSpPr/>
          <p:nvPr/>
        </p:nvCxnSpPr>
        <p:spPr>
          <a:xfrm>
            <a:off x="4705349" y="1926879"/>
            <a:ext cx="2862072" cy="0"/>
          </a:xfrm>
          <a:prstGeom prst="line">
            <a:avLst/>
          </a:prstGeom>
          <a:ln w="38100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727448" y="1938528"/>
            <a:ext cx="0" cy="859536"/>
          </a:xfrm>
          <a:prstGeom prst="line">
            <a:avLst/>
          </a:prstGeom>
          <a:ln w="38100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553322" y="1938528"/>
            <a:ext cx="3" cy="859536"/>
          </a:xfrm>
          <a:prstGeom prst="line">
            <a:avLst/>
          </a:prstGeom>
          <a:ln w="38100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80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4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5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7" dur="indefinite"/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8" dur="indefinite"/>
                                        <p:tgtEl>
                                          <p:spTgt spid="4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0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1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  <p:bldP spid="11" grpId="0" animBg="1"/>
      <p:bldP spid="12" grpId="0" animBg="1"/>
      <p:bldP spid="1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60271" y="2551838"/>
            <a:ext cx="5157181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org.apache.spark.mllib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3692871"/>
            <a:ext cx="2828925" cy="882996"/>
          </a:xfrm>
          <a:prstGeom prst="rect">
            <a:avLst/>
          </a:prstGeom>
          <a:solidFill>
            <a:srgbClr val="B07328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ln w="38100">
                  <a:noFill/>
                </a:ln>
                <a:solidFill>
                  <a:sysClr val="windowText" lastClr="000000"/>
                </a:solidFill>
              </a:rPr>
              <a:t>MLlib</a:t>
            </a:r>
            <a:endParaRPr lang="en-US" b="1" dirty="0" smtClean="0">
              <a:ln w="38100">
                <a:noFill/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2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22222E-6 L 4.375E-6 -0.14861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43750" y="3136613"/>
            <a:ext cx="862737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.ml</a:t>
            </a:r>
            <a:endParaRPr lang="en-US" sz="32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0271" y="2551838"/>
            <a:ext cx="3801041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org.apache.spark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36385" y="2558749"/>
            <a:ext cx="1540806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3200" b="1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mllib</a:t>
            </a:r>
            <a:endParaRPr lang="en-US" sz="32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29475" y="2549224"/>
            <a:ext cx="1487977" cy="1169550"/>
          </a:xfrm>
          <a:prstGeom prst="rect">
            <a:avLst/>
          </a:prstGeom>
          <a:grp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35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s://pixabay.com/static/uploads/photo/2014/04/05/11/29/recommend-315914_6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650" y="3775140"/>
            <a:ext cx="2378075" cy="157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</a:t>
            </a:r>
            <a:endParaRPr lang="en-US" dirty="0"/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616858" y="1775479"/>
            <a:ext cx="10984445" cy="4230307"/>
          </a:xfrm>
          <a:prstGeom prst="rect">
            <a:avLst/>
          </a:prstGeom>
        </p:spPr>
        <p:txBody>
          <a:bodyPr/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396096" indent="-299165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Char char="-"/>
              <a:tabLst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Algorithms</a:t>
            </a:r>
          </a:p>
          <a:p>
            <a:pPr lvl="1"/>
            <a:r>
              <a:rPr lang="en-US" dirty="0" smtClean="0"/>
              <a:t>Classification</a:t>
            </a:r>
          </a:p>
          <a:p>
            <a:pPr lvl="1"/>
            <a:r>
              <a:rPr lang="en-US" dirty="0" smtClean="0"/>
              <a:t>Regression</a:t>
            </a:r>
          </a:p>
          <a:p>
            <a:pPr lvl="1"/>
            <a:r>
              <a:rPr lang="en-US" dirty="0" smtClean="0"/>
              <a:t>Collaborative Filtering</a:t>
            </a:r>
          </a:p>
          <a:p>
            <a:pPr lvl="1"/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Dimensional Reduction</a:t>
            </a:r>
          </a:p>
          <a:p>
            <a:r>
              <a:rPr lang="en-US" dirty="0" smtClean="0"/>
              <a:t>Feature Extraction and Transformation</a:t>
            </a:r>
          </a:p>
        </p:txBody>
      </p:sp>
      <p:sp>
        <p:nvSpPr>
          <p:cNvPr id="2" name="AutoShape 2" descr="data:image/jpeg;base64,/9j/4AAQSkZJRgABAQAAAQABAAD/2wCEAAkGBxASERQUEBMWFBUVFxYVFhYWGBcVFhcfFxgWFhoWFhcYHCggGxsmHRgXITEhJSkrLi4uFx8zODQsNygtLisBCgoKDg0OGxAQGywlICQtLC8sLCwsNCwvNCwsLCwsLC8sLCwsLC0tLSwsLCwsLCwsLCwsLCwsLCwtLCwsLCwtLf/AABEIAN8A4gMBEQACEQEDEQH/xAAcAAABBAMBAAAAAAAAAAAAAAAAAgUGBwEDBAj/xABLEAABAwICBAgICwcEAQUAAAABAAIDBBEFIQYSMUEHEyJRYXGBkTJSU1WSobHRFBYjQmJygpOiwdIVFzM0Q7KzNXOD8GMlRMPh8f/EABsBAQACAwEBAAAAAAAAAAAAAAAEBQEDBgIH/8QAPREAAgECAwQHBwMDAwQDAAAAAAECAwQRITEFEkFREzJhcYGRsQYiM6HB0fAUUuEjcvFCQ2IVJIKyNDWS/9oADAMBAAIRAxEAPwC8UAIAQAgBACAEAIAJQEbxjTnD6e4dMJHC/Ii+UOW645IPQSFonc04cfItbXYt5cZqGC5yy/nyRD8S4WnZimpwOZ0rr/gbb+5RZX37V5l7Q9lVrWqeEV9X9iN1vCHichymEY5mMaPWQT61old1XxLalsCxp/6Me9v/AB8hmmx+tf4VTOb88r7d11qdWb1b8ydGwtY9WnH/APK+xxTVMj/De53WSfavDbepvjThHqpLwExyubm1xHUSPYibMyjGWqOuLGqtvgVEzeqR49hXtVJrRs0Ss7eXWpxf/ivsOlHp1icdrVLnAeOGyX6y4E+tbI3NVcSHV2LY1NaaXdivTIkWHcLNS3+PBHIOdhMZ9esD6lvjfSXWRVVvZei/hTa78/sS7COEnD5rB7nQOOVpByfTbcAddlJhd05a5FLc+z95SzilJdn2eD8sSW087JGh0bmvacw5pDmnqIyKkJp5opZwlB7slg+TNiyeQQAgBACAEAIAQAgBACAEAIAQAgMOcALnIDMlDKWOSINpJwl0sF2Uw+EP5wbRD7XzuzLpUOreRjlHM6Kx9nK9b3q3uR+flw8fIrPHdLK2rJ46Uhh/ps5Mfojb9q6gVK856s66z2Va2vw4583m/wCPDAY1pLEEMGEAIYBZBhDAIAQwCAwsmDuwrGammdrU8r4zv1TyT9Zpyd2he4VJQ6rI9xaUbiO7Vin+cHqix9HOFYGzK5mr/wCWMEjrczb2i/UptO94TOWvfZpr3rZ4/wDF/R/fzLIoa2KZgkhe2Rh2OaQR1Zb+hToyUlijl6tKdKW5UTT5M6Fk1ggBACAEAIAQAgBACAEAIBp0i0ipqKPXndmb6rBm99vFHN0nJa6tWNNYyJtjs+veT3aS73wXf+YlMaU6aVVaS1x4uHdE05fbdtcfVlsCqq1xOp2Lkd9s7Y1vZrFLel+5/RcPXtI0o5bghgEBhDAIBwpsDq5ADHTzPB2FsbyO+1lsVOb0TItS9t6eU6kV4ocWaD4mdlK/tLR7Stn6aryIj21Yr/cXz+wO0GxMf+1f2Fh9jk/TVeQW2rF/7i+f2OCp0erY/Dppm23mN9u+1l4dKa1TJEL+1n1akfNDYvBKMIAQAhgwgHPAseqaN+vTyFuzWbtY625zTkevaL5ELZTqSg8YsiXdlRuobtWOPJ8V3P8AEXLodp3T1oDH2in8mTk+2+M7+fV2jptdWdG4jUy0Zw20tjVbR7y96HPl3/fT0JcpBTggBACAEAIAQAgBACAimm+mkVC3UZZ9Q4clm5t/nSW3dG09G1Rq9wqawWpdbJ2PUvZb0soLV8+xffgUliWIS1EjpJ3l73bSfYBsA6AqmU3J4s+hULenQgqdNYJHKvJuBDBhAP2AaIVtZYxR2Z5R/JZ2G13fZBW6nbzqaIrLza1raZVJYvks3/HjgWJg3BVSssamR0x8VvybPVyj13CnQsorrPE5e69p688qMVFc9X9vkyY4dgdLB/AgjjPO1o1sud2096lRpwjoiir3lxX+JNvveXloOC9kYEAIAQHHX4VTzi08Mcn12tcR1EjJeZQjLVG+jc1qLxpya7ngRDGOC6iluYC+B3Qddna1xv3EKNOzg9Mi6tvaO6p5VMJLyfmvsV7pBoFXUt3FnGxj58V3WH0m+EO63SodS2nDtOks9t2tzljuy5P6PT69hFlHLYFkAhgy15BBBsRmCMiLbwUMNJrBlr6AcImvq09c7lZCOY5a3M2Q8/0t+/PM2Fvc4+7PzOP2vsPcxrW6y4x5dq7Ozy7LOU45YEAIAQAgBACAEBE9PdMG0MepHZ1Q8chu0MGzXcPYN56io1xXVNYLUutj7Jlez3pZQWr59i+vIo6pqHyPc+Rxc5xJc45kk7yqhtt4s+i06cacVCCwS0RqWD0CA68KwyapkEUDC953DcOck5AdJXuEJTeESPcXNK3pupVeCLc0U4N6eCz6q08u3V/pN6mnw+s5dCsqNpGOcs2cRtH2hrV8YUPdj8348PDzJ0BzKYc6ZQAgBACAEAIAQAgBARHSrQClrLvYOJm8dg5Lj9Nmw9Ysek7FHq20Z56MubDbVe1wi/ejyf0f4im9INH6mik1Khlr+C4Zsf0td+W0bwqypSlTeEjtrO+o3cN6k+9cV3r8Q1LwSwQwYQFq8GenRJbSVbuZsMju4RuPsPZzKwtrj/RLwOR23sjDG4oL+5fVfXzLTU45QEAIAQAgBAM2lePx0NO6V+bvBjZve47B1DaTzBaq1VU44sn7OsJ3tdU46cXyX5oef8RrpJ5Xyyu1nvN3H8hzACwA3AKllJyeLPptChChTVOmsEtDmXk2mEA86L6Nz103FxCzRYySHwWDnPOTubv6BcjbSoyqPBFftDaFKyp789eC4t/bm/rgi9tHsAp6KLi4G28Z5ze887j+WwK4p0o01hE+dXt9Wu6m/VfcuC7h0WwhggBACAEAIAQAgBACAEAIDjxXDIamJ0U7A9jtx3dIO0HpC8ygpLBm6hcVKE1UpvBoozTbQyWgfrC8kDjZkm8fQktsd07DbdmBVVqDpvsO92ZtWneRweU1qvquz0+ZFloLUEBhDBd3Bjpf8Lj4id3y8QycdsjRlrfWGQPPkee1pbVt9br1Rw229mfpp9LTXuS+T+z4eRO1KKEEAIAQCXvDQS4gAAkk5AAbSUMpNvBFA6caRmuqS8E8Uy7Yh0b3Ec7tvcNypbir0kseHA+mbI2erKgovrPOXfy8Pu+JHVoLQwhg20sbXPa17+LaSA55Bdqi+btVuZtzBZSTeZ4qSlGDcVi+C0x8y7KXSLBMMp2Rirha22tk7jJX32vc1l3Em3NusLWsrylGMYpQ0Pl+0K9etXlK4yly0w7EuX+Rnm4asMuRBFVVFt8UQt+JwPqWwhGk8MbN2G133Y96AP3xt82V3oBAH74m+bK70AgD98TfNld6AQB++Jvmyu+7CAP3xN82V3oBAH74m+bK70AgMfvjb5srfQCAP3yN82VvoBAY/fI3zZW+gEAfvkb5srfQCAP3yN82VvoIA/fI3zZW+ggF/vcwmdpgroZ6drxZwniuw+gS7LLOwssNKSwZ7p1J0pqcHg1oV/pLgzIHB9NK2emkJ4qZhDhltjcRse3eO3LYKmvRdN9h9C2ZtKN5Tx0ktV9V2P5aDKtBZAgOnDa+SnlZLEdV8bg5p/I84IuCOYle4ycXijTXowrU3Tnoz0bo5jMdZTRzx7HDlN3tcMnNPUe8WO9XFOanHeR83u7WVtWlSlw+a4Mc17IwIAQEA4W9IOJgbTRnlzZvttEYy/EcuprlCvKu7HdXH0Om9m7DpazryWUdP7v49Wim1VndghgTI8AXK9JYvA8VKkYR3pC6aiklzcdRm7xit8YJFTVup1MlkhypcNhYQeLa4jYXtD/bs7FujNxeKK+vbU60d2osfzgSvD8QjdZrrMP4ew7u1S4V1LJ5HO3WyqlL3qfvL5+XHw8h4bTLeVQsUqADToBBiCAQ5gQGpwCA1OQGpyA0uKAQgBACAEAiWNr2lrwHNO1rgCD1g5ICL4voqWhz6ElhNi6G9o5LXtkdjszbdnuXipBTjgyTaXU7WqqkNfVchkgm1hsIIyIORBGRBHX7FUVKbg8GfRLW6hc01OJtXgkmEBPeCTSLiKn4PIfk6g2F9jZPmn7Xg9J1VLtam7LdfE5/b9l0tHporOPpx8tfMu1WRxIIDDnAAk5AZkoZSxeCPOmleMGrq5Zvmk2YOZrcm5bss+slUdapvzcj6ls60VrbRpcePe9RoWomgsg56h4DmXFwDcjntZbqXErdoPqrv+g+w1sbtjh1E2PcVtK7E3ce3xh3hZMYmfhDfGHeEGJ3UOPOiyD2ub4pI9R3LbCrKPcQLqwo183lLmvrz9e0fafSCB4/iNad4c4A+3NS4VIy0OdubKrb9ZZc1p/Ap2Mw+Vj9NvvWwiGt2MweWj9NvvQGp2MQeWj9NvvQGp2MQeWj9NvvQGp2LQeWj9NnvQCDikHlovvGe9AJ/adP5aL7xnvQGP2nT+Wi+8Z70AftSn8vF94z3oA/alN5eL7xnvQGP2rTeXi+8Z70Bj9r03l4vvGe9Aap8fo2C7qiLLmeHHubcoCF4hi0VRVgwMcAWm7rW1y0El1twsNvRuUW7p4w3i/2BdbldUm8np34aePqbFWHbAgMxvLSHNJBBBBGRBGYIWU8DzJKSweh6T0VxgVdJFONrm2eOZzeS4d4PZZXFKe/FSPm17bO3rypcnl3cB2WwikV4S8U+D4fJY2dLaFv27634A71KPdT3ab7ci42FbdPeRx0j7z8NPngUMqc+kGEMAgNTv4kfapNt1ir2lpHx+h1SUsZ2tHZl7FNcIvgVCkzX8Bj8X1n3rHRxM77MfAo/F9Z96dHEb7D4FH4vrPvTo4mN9mDRR+L6z706OIcmaP2LS3zi7nPHqBUujVhHKccV8ylvNl9J71F7r5cP49OwWMBpN0f4n/qVnClQmsYrHxZzVb9RQlu1Mn+acwOAUvk/wAT/wBS9/pqXL1NXT1OYn9g0vk/xP8A1LH6aly9R09TmYOBUvk/xP8A1J+mpcvUdNPmJOB03k/xP/Usfp6XL1M9NPmYOCU3k/xP/Un6eny9R00+Zj9i03k/xP8A1LH6enyM9NPmYOD0/kx3u96dBT5DpZ8zH7Ip/Jjvd706CnyHSz5if2VB5Md7vesdDT5GelnzMHC4PJjvPvToYch0s+ZluHwjZG3tF/aipQXAdJLmPugdOx+NUTHgFjm1DXN3EOglBHcVGukngiRazcHvR1TTNeP4Y6lqZYHbY3EA842td2tIPaucqQ3JOJ9RtLhXFGNVcV/n5jevBIBZBanAji2c9M480zB3Mf8A/H61Os56xOV9pLfqVl3P1X1LXU45UqXhpxC8sEAOTWmR3W86o7g0+kq2+lmonaey1DCnOq+Lw8s36/IrVQTqwQwOWB4FUVjntp26zmMLyL2uLgWBOV89nQVsp05TyiRLu9o2qUqrwTeH52DZUwPjmayRrmOaSC1wLXDZkQcwt1umpYMh384zjGUXinjms+Q401OXm2wDaVuubiNGOL14IrqcHNnc9kEY5du3lE9iqlWuq791vwyX54kjdpw1MwmnkyaGnotqnuyKSldUs5N+eP3CVOWhy4jRtYNZuy9iOa6m2l5Ko9yevM01aSjmjpo6aFzAbXNhfM3v3rRcV7inNrHBcNND3CEGjZJTU7fCDW32Xdb2la43FxPqtvw/gy4QWpiKlp3eBY/VcT6rrZG7uqLxxa8P4NVW2oVo7k0mvzyMVWHN1bsJuNrTmD9UjMHoN+sbFc2W3HKShXSWP+pfVfVeXE5i+9npQTnbvFftevg+PqNV10WOOaObaaeDyZIdC8AFVKXSD5KO2sNmsTsZfm3ns51Sbb2k7Oko0+vLTsXF/RfwSrSgqssZaIeNO9GY2xcfTRhvFj5RjAGgt3vDRldu084vzZ0+xNs1HU6G4k3vaN5vHljyfDk+8lXVpHd3oLDDVEAuuxKwl2hlBh8zdWYB093clznC4AuNRoIDsgSdpyO6y5fbtztG3nvUnhTwWaSefa2m1npw8SfZ06E1hLrfmg+4rohSvjcIoxHJY6jgXAX3awvYhUdrt+7pVE6st6OOaaWnY8McSZUs6co+6sGVbfaCCCCWuB2gjIg9IK+gRmpLejoynaaeDMFZMFj4ZolTMjbxsevIQNcuLrX3gAG1hsXzu99obupVl0M92GOWCWnBttN56l1Ss6cYreWL4jDprR0EEdow1s922Y1xLrHaXNJNha9jlnZWmwr7aFerjVblTwebSWfDB4LF81maLujSjH3cmNPBy6+OUBH/AJ/8Mq6K5eLRGocSacNmF6s0NQ0ZSNMbutmbSekhxH2FTXkM1I7X2cuMac6L4PFeOv52laKGdMYQwSPg9xDiMRp3XsHP4t3VJyM+0g9i3UJbtRFdtaj0tpNclj5ZnolWx89KB4SKvjMSnN7hpbGOjUaAR6V1TXMsarPpOw6XR2MO3F+b+xGVoLUEBbnArRWgnm3vkDB1Mbf2v9SsrKPutnE+1FbGtCnyWPm/4GXhz/nMNtlr/CA7nIHFEXPRc95VjSoxqVEpHOQvKttFuD8HoMuGYe/inPaNYBxDrbRkDmObPb1rntuw/T3MacnrHFeb+f8AB0uydqUrmnn7ssdPsxqxOke5+sAXAgbMyLdCzY16ahuSeDLGtCWOKOTV1TssRs3FWeEZLDVEbFo21tY97A0gc5I2myjU7OFKe9E2Oq5LBnbgQyd9n81F2jrHx+h7ocTm0g8NnV+f/wCL3s/qvvMVtTha2xBGRGy179isXFNYM0YslbL2F9uV+tc88MXhoTURUv8AlHhuzWdYfaNrLo7W4qUorPhmVF5Y0bnrrPg1r+d5Z2j2LUtLRkOu10bXSSA7ZHWudQ7CTk0A2OQ61z1661/d4r/U0l2L8zfiV1TZ8rOnjqlm2vqvxDvo7jDaymZMAATdr2X1tVwyLekbCOghQr+0laV3Tb0zT5rg/wA4kalUVSO8iqtI8L+CVT4QPkz8pF9V1+T9kgjsXd7Jvf1VupPrLJ96++viU9zS6OeWh2aD/wA9D/yf4nrV7Qf/AF9T/wAf/aJ6s/jLx9GWi4r5wXhVvCBhvE1YlaORUC55g9uTu8WPSS7mXdezl50tv0UtYZeD08s15FTfUsJby4iNC8M46pDnDkRWeek/MHeL/ZW/2gvf09o4RfvTyXd/qfll3s12dLfqYvRZ/Yspy+cF2VRp6L4g4HxY/wC26+g+zi/7GPfL1Km9+I/AVwdD/wBdoP8An/wyq1udUaqGjLh4WaHjcNe61zE5kg79Q+p5PYq26jjT7i/2FV6O8S/cmvr6ooVVZ3YIYFRSFrg5psQQQeYjMLKMSSkmmepKOcSRseNj2tcOpwB/NXSeKxPmM4OEnF8HgecMfl1qqod400ru97iqOpnN959Ss47tvTjyjH0Q3rySAQF98GFPqYZBzu4x57Xut6gFb2qwpI+dbdnvX0+zBfJEI4dP5zC+up9kKn23xYlFX+GxmwjFX079ZmYOTmnIG2zPcenpW/auyaO0aW5Uya6slqvunxXoQra5lQljHxQ51eJ4fNm4up5DvLSWHrLbjtyK4qpsDaVq8IpVI9jwfzw8szqLPb0Y4KTy5P6MbpA3Y18cg52ODwe7MdRAWh0qtLOcJR7018/sdFb3lC5X9OSfZxOGtoWkEsFnDOw2HotzqbbXsoyUZvFeh7qUk1ihGBuuHdn5rZtLWPj9DxQ4m+tw8SkEki3NZRqFy6SaSNk4bxmOkii5RsPpOP8A0L3O4rVvd+SMKEY5nDieNNALYzmci7YB1dPSt9C0eO9U8jxOpwRyaPRB8l9oZn27vzPYt91VUaeC1Z4pxxkO+MU0kjA2PV23drEjZs2A7/YFBt6kKct6Rtmm9Du0OqpqIuDgx0b7FzWk6wcMtZtwBs289gsX9WN1GOuMdH2Ph9uWZXz2bBtyjk3y08vqvmOOnlOKymZNS2dLA6+qTqu1H2Dgb9Iab7MisbGu5WdZwlpL1Wn1RSXtjPJSXjwGrQfCK1lXHJNC1seq867ZGv2sIHJGe9We2tpQrWkqaWba+TTItGwnSkpvQkGl+JSU89FIxj3s15Gy6g1rMcIwSQM8jZ32FQbPowrUa1OWuEXHvWPrp4kmalvRcfE69LcI+FUz4x4Y5cZ+k29s+kXb9paNmXn6S5jUemku5/bXwFen0kGjRo/Qto6QGUhp1TLMeY2uR9kC3Z0rZtS7ntC89zNdWK/Obz/weaFNUaefezTohibqmB8rsi6aSw8UAN1W9jbBeNsWsbWtGlHhCPi88X4szb1N+O92sg2ng/8AUD9SP+0j8l1ns3/8KPfL1IF78R9yM8Hf+u0H/P8A4ZVa3WqNVDRl/wClFNxlFUs3uhkA69Q29dlCqLGDXYWFnPcuIS5SXqeZ1TH0kEBhZMF36PaR6lJTtz5MMTe5jQrKnUwiu44i7tN6vN/8n6lNyvLnFx2kkntzVS8z6FFbqSQhDIIYPROg7QMPpbeSYe8XV1Q+HHuPmW1HjeVf7mV1w6fzmF9dT7IVMtvixKuv8Nmyg0bhlpmuBPGPbrB18gfFtssDkd+RXO33tPd2u0ZUpRXRxlg1hm488ebWa4aGyjs+nUoKSfvNa9pE5WOa5zXtLXNNnNdkR7xzEZFdvQr069NVKTxi9H+fiKmcJQluyWDOd9Ownwc91sj2W3r1KEWmpLIzGcotOLafDDXwJxJo4RAx+tqvbG0yBxyuG3cdbcdvR1L5XVuoSuZxpLGLk1HDljl/B3VntKcacVca4LF/chWj7riQjYSLetXO0oShKMZarH6Fla1YVY78HiuwRj0jg5gDiARuJG/f6lmwhFxeK4nqs2mNtNSPmN2mzdmucyfqj81KqVlDJGKdJyzY5wYRC3a3XPO/P1bPUokqsmSY0ooeKeMNbkAOrJRZyxZ5k88jgFXI5x1SLbsty29FFLMyo4iuMmvtH/exNyA3DtDubK43dORUZ5M1yinkxx0ax7i/k5hk24Dhuud45tuzuWbyDnTxjxINxZYw/p+Q4aVTNe2EsIcDxliDcfMWrZkWnPHs+pUqLi2pLBj5C+4tzKDeUdye8tH6nqtDB4kd001ZYjTkkB9i8tNiADcC/WL9g51L2TScZ9Py07+JqcFNYMVofgrqSnMbnl93mQXFi0Oawap5yNU59K1bZrutcKT/AGpfNmI0VR91d5CeEEWrx0xsPrePyXU+zT/7Nf3P6FVffE8EJ4O/9doP+f8Awyq4utUaqGjPR9SzWY4c7SO8KI9CTF4STPKypT6eCAEMDnDjUrWhoOQAA27hZe1NoiytYSbbNFRHqvc0/NJb3Gy0tYPAtIS3oqXM1rB6MID0VoO4HD6W3kmjuFj7FdUPhruPmW1FheVf7mV1w6fzmF9dT7IVMtvixKuv8NjfgWPOp+S4F8ZN7Da087b+z2b9O2/Z+ntH+pF7tRZY8GuT+jWfY8jRaXsqHuvOP5oSB+M4bOPlXx3G6Uajh1F1vwmy4yGzts7Ok+iUl/Y8U/BY/NYlq69rXXvNeORhmIYTBy2vgBG9pEjx1at3dy2VKe3LxblRVGnwfurx6qfiYi7Sk8Y7uPm/qRjSvTI1DTDTNc2N2TnHwnjxQBsae87Ms73ux/Z/9NNVq7TmtEtF29r+S7csItzeb63Y6DrhOKYVFSRxyjUJDeM+Te52vq8p2uxp6bWOzLoUPaOytq1bmVTDFYvd95YYcFg2vHt56kizv6VBLceD45evMjuk9VQFjuJm43ku1bskY9uW9zmgW/7ZZtrG/hnOG6uOafyTbL2jtm2q4Rm8H3PD+PE5MGq2Pja0ZOa0At35Acoc4O3tWKkWniXtOaawHFtr5rU8cMj29Da+sjGRPqPuWro5GnBnCyRmudQZHZ2dHMt+DwzPcWdCwexb6ljdpt2FaOjmzS0+Jq+FRXvfM77H3LPR1MMDAPrWAZHPdkV6hCpFmupSjUWEkSfCNIo5Ry/k3bPonqO7tSpSTWDzREq2rwyzR0NwocbrucXC+tY5m/Sb5helPCO7FYEJUkmbMXx2lpQ34RII9fJos5xdsGTWAk7RuVM7G7rNywx8V9WiLVbi8ZkJ0wx3DqmMOhJknaWhrwx7LAO5TXl7RcW1rDOxPWuh2DZ39vUxnlTeOKxTz4NJN4PTF5ZeBW3c6clguscPBw6+OUB/3/8ADKukuXi0RKPE9IVL9VjjzNJ7gor0JMVjJI8rKlPpwIAQD3T6PPexrh85od3i62qk2iBO+jGTjyEaRxalZUt8WaUdz3LTUWE2u0sbKW9bU5c4x9ENy8EkFkF98F1Rr4ZDztMjD2PcR6iFbWrxpI+d7dhu30+3B/JEJ4dP5zC+up9kKn23xYlHX+GyLlXZVCHtB2i/WsNYmUaDSx+L7V43I8j1vMU2MDYAFlJIYtmHC+1AjhxeNvES5DwH7hzFaqyW5LuZspt767yc0+j1PU0dMXt1XiCHVkZyXj5Nu/f2rhp1JRqSw5v1O4t6jjTj3IY6/B62n2ObMzncCD2kb+tZUoS7CzpV9/JPwf5mcBrnD+JA8fVtIO8LO4uD+hu33xj9QbitONp1T0tcPyWejkOlgbhiUB/qN77e1Y3JcjPSQ5mTWwHbJGftNWNyXIb8eaEGupx8+PvBWdyXIxvw5mp2KU3jA9TSfyWejmeelgYOKj+nFIesBg7ysbq4tGd9vRM2MxqvDS2OQQtOywEjm9WsLBYxpp44Y/Ij1rWVZftfNZs2YbRQ6/GOLpZjtfMdd/ZfIDqUevXqyWGi5LJERWKoveeb5vP/AARWgYNU5Dw37vpFdlaL+jE4y5f9WRI+Dv8A12g/5/8ADKvNzqj1Q0Zf+lNRxdFUv3thlI69Q29dlCqPCDZYWcN+4hHnJep5mVOfRwQGEMF9aN6PNdR0ziM3QRE9rGlWlOHuruOFu7pqvNf8n6lb8J9JxeJTcz9SQdrQD+IOVfdRwqs67YVXfsodmK+f2wIqtBcAhgt3gTrrwTw72PbIOp7dXLtZ61Y2UvdaOM9p6WFWFTmsPJ/yM/Dp/OYX11PshVpbfFicnX+GyLlXZVCSsGRJQCSsGRJWAcWL/wACX/bf/aVrrfDl3M2U+uu8szR/+Upv9iH/ABtXBVevLvfqdrS6ke5Ha9azYMuIYIx2cfIdzfNPZu7O5ZUiXSu5RylmvmRyrpnsNni3sPUd69p4lhCpGaxicj4WHa1p6wFnF8zO6uRqNLH4jPRb7lnelzG5HkAgYNjWjqAWN58zO7HkZXkyJKAQVgGAUAy0wABt4zj3krpLW5cIKMtDkr3ZcaknKm8Hy4fx+ZD9wd/67Qf8/wDhlW+vOM8HFlPGjUpNxmsC4OFuu4rDXtvYyvZGO/XPqYR2qBcywplzsSlv3af7U39PVlCKsO4BZBspoHSPaxvhPcGjrcbD2oli8DxOahFyfA9TQRBjWtGxoDR2CyulkfNJS3m2yreGzD+VTzgbQ6Jx6uW32v7lX3sdJHW+zFfKdF9jXo/oVcoJ1gICYcFeKcRiDGk2bM0xHPK5s5vbrNA+0pNrPdqd5Sbet+ltG1rHP7/LPwHbh0/nML66n2Qq8tvixPndf4bIuVdlUJKwZElAJKwZElYMnFi/8CX6j/7Stdb4cu5nun113lmaP/ylN/sQ/wCNq4Kr15d79TtaXUj3I7XLWbDU9eTJzTxtcCHAEcxQ9Rk4vFDDXYKRnFn9E7ew+9e1PmTqV1jlPzGV7SDYixG45FeyYnisUaygElYAkoBBWAYQDLBs7T7Vc0+qionqbaSulgqIpYXFkjLlrha4yIO3LYSO1easnFYo2UKMK01CosU/sySaWaZz4hHCyZrWmLWLi29nk2AOqdhAB3/OOxR6lZ1EkydZbNp2k5Sg8ccNeBGVqLIEMEo4M8O4/EoBa7YyZndHF5t/Fq963W8d6ois2vW6K0l25ef8YnoZWhwhG+ELCfhNBM0C72DjWZXN2ZkDpLdZv2lpuIb9Nos9kXP6e7jJ6PJ9z+zwfgefFTn0YwgFwyuY5rmGzmkOaRtBBuD3rKeDxPE4qUXGWjJlwpYq2qfgs7fntqCRzOAiDm9jgQuhsp784yPlm07d2850nw9OHyGkq+KISVgyJKASVgyJKwZOLF/4Ev1H/wBpWqt8OXcz3T667yzNH/5Sm/2If8bVwdXry736na0vhx7kdzlrNhpcsGTS5eTJpcsGTirKVkg5Q6jvHaik1obKdSUNBhrcNezMcpvONo6wtsZpk+ncRlk8mN5Xs3iSsAQUAkLAGaDZ2n2q6p9VFPPURN4bO1a6+hJsvir84M3KGXZhACAt7gQwjVjmqnDN5ETDbOzeU8g8xOqPsKdaQycjlPaC4xlGiuGb+n52loqYc4CA87adYJ8DrZIwLMd8pH9V97AdRu37Kp69Pcm0fSNl3f6m2jN6rJ96++viMC0lgYQwJfI90tK0u5Ecj3AcxkDGuI9FqtdlVMKqi+ZyXtVa71JVorNLPu/gkRXVnzsSVgyJKASVgyJKwZNcjA4EEXBBBHODuWGsVgzKeBswrGK2jAZEW1ELchFKdV7R4scvN0OuABkqS62RGo3KGT/PzgW1ttSdNbss0SKl0+o3WE4kpnbPlGktPU9twR0mypK2zq9PgW9LaFGfHAfKXEIJheGVkg+g5rvYVClCUessCZGcZdV4i3rWbDS5YMmlywZNLlgyN1Zh7H5jku5xv6wvSm0b6deUctUMNazijaQtHNmM1vh7+hLjWhLiN0mIx/Nu4/RF/Wt0aE5cDEq8Ec0lVI7IDUHe7/6UmnaJZyI87pvJGtjQBYKalhkRGzTL/Eb2/mtFfQlWXxV+cGblDLwEMGylgdI9sbBdz3NY0c5cQAO8rKWLwPM5qEXKWizPTej+FtpaaKBmyNoBPOdrndriT2q3hHdikfO7mu69WVR8X/gcF6NAICE8Kujvwml42MXlp7uFtrmHw29YsHDqI3qNdUt+OK1RebCvv09fcl1ZZePD7f4KMVUd2CA1zsJALdoNwtlOe5LEi3dDpqbj+dw4w43DYcY4MdvBuB2H8l11tfU6sMZPB8T5ZtHZlS1qtRXuvT7PtQs4zTeWZ3qR09P9yIHRT5CTjFN5ZnesdPT/AHIdFPkJOMU3lWd6dPT/AHIz0U+Qk4vTeVZ3rHT0/wByHRT5GDi9P5VnesdPT/cjPRT5CTi1P5VnenTU+aHRT5CXYrT+VZ3rHTU+aM9FPkcU3wB20x323adU/hstUv08tcDZHplpiLZXtZ/DrpmW3CZxb3G6iztLOXIkxurmOjZv+MU48HEfSZE72hR3s2zfH88zctoXSEHSOq34i37qL3Lx/wBLtOfr9z1/1G5/MPsJdjsp8Kvd9kRt9gXtbNs0eXtC6Zyvqo3fxKuWT60ziO4LfG0tI6JfI0yubmWrZri+BN8Ex9ZNz61vSoLkad6snisV3ZG818G6Rveo1WjTecGu4trbadRe7WWPatfFcfzUy2pYcw4HtUJvB4Mu4SU1vRzQOqGDesbyPWDNcIJJcctwCh1p4vAtbKg4++/A3rSWBhAWXwM6OcZM6skHIiu2K+95GbuprT3u6FMtaeL3mc7t283YKhHV5vu/n81LlU45QEAIAQFC8JGi/wACqNaNvyExLmW2MPzo+zaOg9BVVcUdyWK0Z32xtofqqO7J+/HXtXP79veRBRy4MIDow6dkcrJHwxThpzjlY17XDYQQ4G2W/ctlOo4PFEO8s6d1TcJrufFMvLR/BcDrIGzQUNIQciDBFrMO9rhq5Ee47CranNTWKPn11a1Lao6dRZ+q5ocviVhXm+k+4i/SvZGD4lYV5vpPuIv0oA+JWFeb6T7iL9KAPiVhXm+k+4i/SgD4lYV5vpPuIv0oA+JWFeb6T7iL9KAPiVhXm+k+4i/SgD4lYV5vpPuIv0oA+JWFeb6T7iL9KAPiVhXm+k+4i/SgD4lYV5vpPuIv0oA+JWFeb6T7iL9KAPiVhXm+k+4i/SgD4lYV5vpPuIv0oDjxjRTBYoJHzUlNFGG3c9sTI3D6rmAOvfIAZkmy8T3d33iRaur0iVLrP8z4eZ5+rWQca8wNLY9Y6gfql4G7WIFr9XrVVKWeWh31KioxW+lvccFx7DUvJvBDA46P4PLWVDIIhynnM7mgeE93QB7t69wg5ywRHuriFvSdSXD15HpPB8NjpoI4YhZkbdUc53lx6Sbk9JVrGKisEcBXrSrVHUnqzsXo1AgBACAbtIMGirIHwzDku2EbWkbHN6Qe/Mb14nBTjuskWtzO2qqrDVfNcjztj+Dy0k74ZhZzdh3OB2Pbzg+8bQqicHCWDPotrdQuaSqQ0fyfJjevBIMIYHnRfSOegm4yE3BsJIz4LxzHmI3Hd1Eg7aVSVN4oh31jTu6e5PXg+K/OKL60a0jp66LXgdmLa7D4bCdzhzbbHYbK0p1IzWKOCvLKraz3ai7nwY8LYRAQAgBACAEAIAQAgBACAEBxYxi0FLEZah4Ywc+0nxWjaT0BeZSUVizdQoVK01CmsWUJpxplNiEm9kDD8nFfs1387vUBkN5NbVrOo+w7XZ+zoWkecnq/ouz18sIutJZAhgVFG5xDWguc4gAAXJJyAAG0rJhtJYsv/g60QFBBrSAGolAMh26g2iNp6N5G09ACsqFLcWepxG1NoO6qYR6q0+5L1vKsEAIAQAgBAR7TPRWKvh1XWbK25ikt4J5jztO8dq1VqSqLAsNnbQnZ1N5Zxeq/OJQGK4bNTSuinaWvacxz8xB3g86qZQcXgzvqFeFeCqU3imciwbjCGDrwzEpqeQSwPMbxsI9hByI6DkvUZOLxRprUKdaG5UWKLf0S4T4J7R1loJNmv/Sd0knwD15dO5T6V1GWUsjkb7YVSl71H3o8uK+/h5FgtcCAQbg5gjMHpCllA1hkzKAEAIAQAgBACAEAICF6WcI1JSXZERPMMtVh5DT9N4yy8UXPPZR6lxGGSzZbWWyK1xhKXux5vXwX1KX0gx+prZOMqH6xz1WjJjAdzG7t3SbZkqBOcpvFnXW1pStobtNfd941rwSAQGWtJIAFycgBmT0BZMNpLFl18GmgfwUCpqm/Lkchh/pA7z9Mju2c6n0KG770tTkNq7U6d9FS6vF8/wCCxFKKMEAIAQAgBACAEAwaXaKQV8WrJyZGj5OUC7m9B8ZvOPYc1qq0lUWZPsNoVLSeMc1xXP8AntKG0hwCoopeLqG226rhmx4G9p37stovmqupTlB4M7q0vKV1DfpvvXFd41rwSQQAgHzR7S2tosoJTqeTfyoz9k+D1tsVthWnDRkC72db3PXjnzWT/O8sbBeFynfYVcToj47OWzrI8IdQ1lMhdxfWRz1x7PVY50pJ9jyf29CaYZpLQ1FuIqI3E5husGv9B1nDuUiNSEtGU9ayuKPXg14Zeeg7L2RQQAgBAN+I43S0/wDHnjj6HPaHHqbe57F5lOMdWbqVtWq9SLfciG4xws0UYIpmPnduNjGztLhrfhUeV1BaZltQ2DcT+I1Feb+WXzK50j08r6y7XycXGf6cXJaRnk4+E7qJt0KLOvOZf2uyre3zSxfN/TgvUi60lkCGAQG6jpZJXtjiaXvcbNa0XJWUm3gjxUqRpxcpvBIuzg/4PWUlp6mz6ja0bWxdXO/6W7dzmwo0FDN6nIbS2tK4/p08o+v8dnmT5SSlBACAEAIAQAgBACAEBxYthUFTGYqhgew7jtB52naD0heZRUlgzdQr1KE9+m8GU3pdwa1FNeSmvPDtsBeVn1mgcodLe4Kvq20o5xzR19jtylWwjV92Xyf28fMgajF4CAEMAgMIDtpMXqYhaKeWMDcyR7R3Ar0pyWjNFS3o1M5wT70hyi01xNuyrl7Trf3XWxVqnMjS2ZaP/bRmTTjE3Cxq5OwhvrATp6nMwtl2i/20N9Vj1ZJcSVMzwdodI8juvZeHUk9Wb4WlCHVhFeCG5eTeYQAhgEAICR6K6GVdeQY26kV85n3DNuer4525DtIW6nRlPTQr7zaVG1WEnjLkvryLu0U0RpaBlohrSEcuV1td3QPFb0DmF7nNWFOlGCyOQvL+rdSxm8uCWg/rYQgQAgBACAEAIAQAgBACAEAICLaTaB0Vbdzm8VKf6kdgT9dux3t6VpqUIT7yys9q3FtknjHk/pyKt0g4Nq+muY2/CIx86Pwu2PbfquoU7acdMzp7XbdtWyk919unn98CHPaQSCCCDYg5EW3EKOWyaaxQlACyAQwYQAgBDBhACGAQEgwDQyvrLGGEhh/qSchlucE5uH1QVthRnPREG52lb2+UpZ8lm/48S0NGuCykgs+qPwh4zsRaIfZ+d25dCmU7aMc3mc5d7brVfdp+6vn58PDzJ8xgAAaAAMgBkB0AKSUrbebFIYBACAEAIAQAgBACAEAIAQAgBACAEA24vgFJVC1RAyTK2sRZ46nizh2FeJU4y1RIoXdag/6cmvTy0IZinBHRvuYJZITzG0jR2GzvxLRK0i9HgW9H2grxyqRUvk/t8iMV3BHXNPyUkMg6S5ju4gj1rS7SXBljT9oKD68Wvn+eQwVmgmJRX14LAb+MiPsetToVFwJsNrWk9JfJ/YZKygliNpG6vaD7Ctbi1qTKdaFTqs0wQuebNFz2D2oliepTUVix6pNDcQl/hw6324h7XLYqM3oiFPaVtDrS+T+w+UXBRiT7a/FRc4c+5HoBw9a2K1myHU27ax6uL7l98CS4bwOxDOoqXv8AoxtDPxO1r9wW2NouLK+r7Qzfw4Jd+f2Jjg+heH01jFTsLh89/wAo6/OC++r2WUiNGEdEVVfaNzWynN4clkvkSBbCECAEAIAQAgBACAEAID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https://pixabay.com/static/uploads/photo/2012/04/12/12/38/email-29853_6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775" y="1332831"/>
            <a:ext cx="1812925" cy="179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thumb/2/28/DBSCAN-Gaussian-data.svg/2000px-DBSCAN-Gaussian-data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708" y="856004"/>
            <a:ext cx="1886106" cy="202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pixabay.com/static/uploads/photo/2014/09/28/10/35/road-sign-464641_64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758" y="3339826"/>
            <a:ext cx="1870931" cy="1321345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885170" y="2028824"/>
            <a:ext cx="1909111" cy="1437799"/>
            <a:chOff x="9989945" y="4162424"/>
            <a:chExt cx="1909111" cy="1437799"/>
          </a:xfrm>
        </p:grpSpPr>
        <p:pic>
          <p:nvPicPr>
            <p:cNvPr id="1030" name="Picture 6" descr="https://upload.wikimedia.org/wikipedia/commons/thumb/7/7f/Speech_bubble.svg/1280px-Speech_bubble.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9945" y="4162424"/>
              <a:ext cx="1909111" cy="1437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0766463" y="4382302"/>
              <a:ext cx="5084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>
                  <a:solidFill>
                    <a:srgbClr val="000000"/>
                  </a:solidFill>
                  <a:latin typeface="Arial Rounded MT Bold" panose="020F0704030504030204" pitchFamily="34" charset="0"/>
                </a:rPr>
                <a:t>?</a:t>
              </a:r>
              <a:endParaRPr lang="en-US" sz="4400" dirty="0">
                <a:solidFill>
                  <a:srgbClr val="000000"/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97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Let’s Learn!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12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/>
          <p:cNvSpPr txBox="1">
            <a:spLocks/>
          </p:cNvSpPr>
          <p:nvPr/>
        </p:nvSpPr>
        <p:spPr>
          <a:xfrm>
            <a:off x="567654" y="187202"/>
            <a:ext cx="10991380" cy="1570983"/>
          </a:xfrm>
          <a:prstGeom prst="rect">
            <a:avLst/>
          </a:prstGeom>
        </p:spPr>
        <p:txBody>
          <a:bodyPr anchor="ctr"/>
          <a:lstStyle>
            <a:lvl1pPr algn="ctr" defTabSz="58611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baseline="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err="1" smtClean="0"/>
              <a:t>GraphX</a:t>
            </a:r>
            <a:endParaRPr lang="en-US" dirty="0"/>
          </a:p>
        </p:txBody>
      </p:sp>
      <p:sp>
        <p:nvSpPr>
          <p:cNvPr id="12" name="Title 6"/>
          <p:cNvSpPr txBox="1">
            <a:spLocks/>
          </p:cNvSpPr>
          <p:nvPr/>
        </p:nvSpPr>
        <p:spPr>
          <a:xfrm>
            <a:off x="600310" y="481269"/>
            <a:ext cx="10991380" cy="1570983"/>
          </a:xfrm>
          <a:prstGeom prst="rect">
            <a:avLst/>
          </a:prstGeom>
        </p:spPr>
        <p:txBody>
          <a:bodyPr anchor="b"/>
          <a:lstStyle>
            <a:lvl1pPr algn="ctr" defTabSz="58611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baseline="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Maintainers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894936" y="2608967"/>
            <a:ext cx="1828800" cy="2510870"/>
            <a:chOff x="3993706" y="2173565"/>
            <a:chExt cx="1828800" cy="2510870"/>
          </a:xfrm>
        </p:grpSpPr>
        <p:pic>
          <p:nvPicPr>
            <p:cNvPr id="19" name="Picture 4" descr="C:\Pluralsight\apache-spark-fundamentals\apache-spark-fundamentals-m2-spark-core\ReynoldXi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3706" y="2173565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4239846" y="4315103"/>
              <a:ext cx="1336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Reynold Xin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468264" y="2608967"/>
            <a:ext cx="1828800" cy="2510870"/>
            <a:chOff x="1348334" y="2704217"/>
            <a:chExt cx="1828800" cy="2510870"/>
          </a:xfrm>
        </p:grpSpPr>
        <p:sp>
          <p:nvSpPr>
            <p:cNvPr id="16" name="TextBox 15"/>
            <p:cNvSpPr txBox="1"/>
            <p:nvPr/>
          </p:nvSpPr>
          <p:spPr>
            <a:xfrm>
              <a:off x="1612139" y="4845755"/>
              <a:ext cx="1301190" cy="369332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r>
                <a:rPr lang="en-US" dirty="0" err="1" smtClean="0"/>
                <a:t>Ankur</a:t>
              </a:r>
              <a:r>
                <a:rPr lang="en-US" dirty="0" smtClean="0"/>
                <a:t> Dave</a:t>
              </a:r>
              <a:endParaRPr lang="en-US" dirty="0"/>
            </a:p>
          </p:txBody>
        </p:sp>
        <p:pic>
          <p:nvPicPr>
            <p:cNvPr id="7172" name="Picture 4" descr="https://spark-summit.org/2015/wp-content/uploads/sites/2/2015/04/ankur_dav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8334" y="2704217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5148419" y="2623432"/>
            <a:ext cx="1935968" cy="2496405"/>
            <a:chOff x="4089384" y="2704217"/>
            <a:chExt cx="1935968" cy="2496405"/>
          </a:xfrm>
        </p:grpSpPr>
        <p:sp>
          <p:nvSpPr>
            <p:cNvPr id="7" name="TextBox 6"/>
            <p:cNvSpPr txBox="1"/>
            <p:nvPr/>
          </p:nvSpPr>
          <p:spPr>
            <a:xfrm>
              <a:off x="4158949" y="4831290"/>
              <a:ext cx="1796839" cy="369332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r>
                <a:rPr lang="en-US" dirty="0" smtClean="0"/>
                <a:t>Joseph Gonzalez</a:t>
              </a:r>
              <a:endParaRPr lang="en-US" dirty="0"/>
            </a:p>
          </p:txBody>
        </p:sp>
        <p:pic>
          <p:nvPicPr>
            <p:cNvPr id="2050" name="Picture 2" descr="A picture of Joseph Gonzalez in Seattle.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9384" y="2704217"/>
              <a:ext cx="1935968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572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42"/>
          <a:stretch/>
        </p:blipFill>
        <p:spPr bwMode="auto">
          <a:xfrm>
            <a:off x="2286000" y="66675"/>
            <a:ext cx="7620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3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raph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69" y="1731169"/>
            <a:ext cx="9875519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33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5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raph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071" y="166688"/>
            <a:ext cx="4937759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Pluralsight\apache-spark-fundamentals\Giraph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25" y="2534588"/>
            <a:ext cx="1581150" cy="191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sparsity-technologies.com/blog/wp-content/uploads/2013/05/logo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2907875"/>
            <a:ext cx="2619375" cy="95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Pluralsight\apache-spark-fundamentals\Hadoop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2977454"/>
            <a:ext cx="31623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67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jpeg;base64,/9j/4AAQSkZJRgABAQAAAQABAAD/2wCEAAkGBxMSEhQUExQWFBUXGBkaGBcYGB0fHBwcHxgZHhscHSIZHCggHBolHRwYITEhJSorLi4uGh8zODMsOCgtLiwBCgoKDg0OGhAQGy8kHyYsLCwsLy8sLDQsLCwsLCwsLCw0LCw0LDQsLCwsLCwsLCwsLCwsLCwsLCwsLCwsLCwsLP/AABEIAMIBBAMBIgACEQEDEQH/xAAbAAACAwEBAQAAAAAAAAAAAAAABQIDBAYBB//EAD0QAAIBAwMCBAQEBgEDAgcAAAECEQADIQQSMQVBEyJRYTJxgZEGQqHwFCNSscHR4WJy8YKyFSQzQ5Ki0v/EABgBAQEBAQEAAAAAAAAAAAAAAAABAgME/8QAIREBAQACAgICAwEAAAAAAAAAAAECERIhMUFRYQMT8HH/2gAMAwEAAhEDEQA/APuNFFFAUUUUBRRRQRa4AQCQCcATyYnHrgE/Sq7uqRcs6rBAMsBk8DPcyMe9R6hqVtW3uMCwRSxCiWwOw9a4q6LD3LxbSqgv+HctG5cg3nFst8DGbZXdBH/UZ5rWOO2MstOu6V1A3hc3WntbLjIA4gsBEOP+k/4rcDXDh7ouWNS2nY32AtXAtwbbaFiSYyCQc8+04Bpp0v8A+XNu3pbIezcuObj+J8B9YJJMnEDiPetZYJjm6WivAa9rm6Ciio3Jg7YBgxIkT2mCJFBKivBXtAUUUUBRRRQFFQu3FUSxCiQJJgSTAGfUkD61OgKKKKAooooCiiigKKKKAooooCiiigKKKKAooooPGmMc15bmBMTGY4n29qlRQFcx1bpV1RdvADWXA4axaYKvhzAYKx9s9p2jvk9PXhFWXTOWO45RejvYK/w6IEuXTcvh2YxIElDx9/tyR70zRvp7ptJaS3ptu5WDEt4hIkQTxH0EDPYdFfkA7QCeQCYHuMA9vaoPbB5/YrfL5Y4SeCpRql1e5ritpSuFgSDA5xMzOZiO1PVf61ynRdNqLDuL7m4rcHcTmTJhh5ZHYf4FdBbufb9aZQwrcDWBdcCXuK5e2soURCxDq5VuMmDgiMQTWhW/fevFuc/X/dY06bTub9ybSu2TvkGY2mNsGAd0cziaqsW7guMWubkM7U2ARxGZk8H71dauhhI48w47gwefcGpCgnULqyCASvuIn9QRVNjV7rlxNjrs2+ZhCtuE+QzmOD71pqKKrs7s7iDk7YBHl7TJyec1M0UBULjNKgAEEncSYIEGCBB3GYESMEntBz9R6ilm27tLbF3Mq5aO0D3NaLFwMoYTDAHIg5HcHg+1EWUUVReecUUt0XXle+bLDYxZwm4oCdvAjeWJZQ1wGI2QcU5qmzYUEtA3Hkxk/XvV1WpBRRRUUUUUUBRRRQFFFFAUUUUBUIbdyNscRmfWZ49o+tTooK2sKWDlRuUEK0CQDG4A8gHasjvA9KA53EbcQDukRMnEc+h+tWV5QRu29wiSOODBwZrP1C5CDzukvbAZE3HLrgja0KfhLEeUEmREjUDQRQZ0LnduCjzeSCTIgZaQIadwgTiM1jvajw3RD4jm4WIO2Qo5hmACqBIUA+Y+8EhkaTWOq2r737CklrcLcBkfFPB57cj0n0NajNulnUtTbtpvuOqDjc5gSZiZ+tI7OouEHRXNRt1ewv4qJ+XfAIGBMYIweYzTnV6K2yBLii5bxAcbuIid0yccnNUdXs3RabwgrXAJTdxMgHPy49xW8dOeW/K27rGtactta86JwvLkDJEDvyQB8pqQ6igsi9dIsqVUkXCBtLflJ9ZxSdUuvcsXWuMrIsXLak7GJGZ9Y7EgnA4zUev35Rbe2y/iSNt5oWQhZYABnzRx/kVeKcznX9SKXLVrZcbxtw3oMLABkntzg+xppaug/wDP0rlegao3GW5ZKNpnV2M795u7oYru4SBhYHyzTm51XT+MLG7bcYTEGJgmCYgGBx8vUVm4tY5ezG9cKqWClzGFBAJ9ANxA+5rRWDzLwQwHbvV1rVqxjhv6Tg/T1+lY03KvFDGKgLykGCDBjBnPp86VddJuWntq5t7hG8GCo7nkdp7jvSTZbqJJpLfitf2jxGAXcOSo4H79B7Vq6TpHthy917m+4zjdHkB4RY/KKQWOseHZ0/hB9YSVtllMnGC7QDxA5gepHNdFqtQViACgB3ndBECQFEeYk45Ee9aylZxs8rrj15bT15/f7+1K/wAM9ROpsi4VdSCV84AJj8wiBGY+YNOBUs101Lvt6zARJAnA969qtrQYgsAYMiRwYIkehgkT7mrKy0KKKKAoqnVW2ZYVthkSYkxIkDOCRie08GvLGo3M67WXYwEsIDSoMqe4zHzBoL6KKKAooooCiiigKKKKCO8TEiYmO8evyqVebRM9/WigDVV4OSm1goDecFZ3LtbAMjad20znAIjMhdpesi+l3Yr2nRnQeKhALAYYQcpP1weKx2esmz4FjVXFbUXAcopCkifbGPYSewrUxrFzh5Zs7ViWbJyxk5JPPpmPlVGpQH+/7/f96E1U8QflmsXVbttfDZ7r2ouLG0sAzNKqjYyhLcYyB6UkLekrzkpcVCCwWM9iR5dwGfSlHRrt9VZdRJIPlkgmOGyDBAwRntXmv0BVr13TRavXdsudxUkcSMgYmIHJmDWnc5QbyJgboBgnv8u/f09K6ydOVvZT+JCtp01O64RbxsThpkSQSMQZ59KzdS1v8y2WtBragubp/wDtmGkiR5YEEg+uIqm1c1Ns3d7C4SDsBJiQWHoAoOPLxio6LqZK7bgUXSDKeo7Hk9vT0musxcbk96TcR76Br7XHTdcTaNilXAMYw0AhgcfF8wH1gWbt3xkEshKb4IO5SQ3IyRnPpXHubty2SxRLoaN64O0TgleM+nYCa6TQ9QCgbyYjJx2EEkGM4Pf60yxMM/VdOdZtUmC0AmBGcHvS7o3VzqrDG7b8MyQB64HmG4YImPmPpWG51ZHWAYiPbn2mY5+ce1Z017FWI2iCZkHMZxkbcGOPf2rlw6df2drej6K5p5YENugFQIwMg88547Tya3XNWGEcTg959aW6nqipbZ2bahAyJLGcfl78cfpWDQ6a3Y0825ZSpcD8zArPaORAiP753x33WOWuo3dB6gh8WzYQ2hbnzYgZbOODiYM/4rf0hFteHpbuoNy425hvJ3MMmMkmMMcnsfkENsvqLAVC1gsZnuIOeNpgx2imFm5a2G8gGou21KqwILEgGRI4LSf/AMsc5ZYmOTq+n9StXy4tOH8NtrR2PpkZHuMHPpW0mlH4dAFlW8AWGfzOoA+LgkwBJIE5zTXmvPZ29WN3GQXLovjlrTJ2CgW2Uk7iSdzbwQAACBs9623GIiBOR3jE5P0Ga8JiPWoafThC5WZdtzSxOYAxJO0QowIHJ5JNRYsN0bgv5iCYjsCB8u4qdU6faBsQQEhYg48oIGecEZq2KivBXj3QNoP5jA+cE9uMA1Kq0VLYgBVBYnEAFmYk/wDqZiT7k0FtFU6Z8BWdWuKq79ojJHO0sSoJBgEnjkxV1AUUUUBRRRQFFFFAVg65YvPZZbF0WbhiHKgxkSIIPIkcVvpX1nR3rjWWt3zaVGm4u0EOMYJJxwR/6p7CrPKZeC/W+Dqlu6W7cVyoUXQsqRkEH7jOSOx9KyWnYXXRrLC1bCi3c3bt0gSOZHpz2z2qVyybty3f09zTm20+MwCk3IwsMozEHuI9+KwBA+pe7b1QOwbGtASAYg/EYiZ7cg57V2kefK+/7Ryigent/qIxUfDTxPE2jft2FuG2zO3t5ZM1n3tHJPuAP9GpLOMmOzL/AOBV0bR63cbwSbeTIyMkCewMyZj6Vg0uqfw5u+UycmBI9xxOOP0rJrty3rr3NRuQIW8MkFgABJ2gkkDOQMz6is11TdAKyoBwXyGBAIYAZGPWDg4Eit449OeWXavWW7huLcD+SAIJP9Jny8QTmfeqGsjeLhU7oME4/scmCRPNXupRACSyqATkmIiRj29PalWre2SHbcCkfKCT7k+mB8s11jjVYtc2mUW1Zz4cZnvnJHAHMfpWq28KFztZQBJGMDJxgx86zi4xHJMggSxKkmIaJ+H/AGB6VPQ6Quwt7grhJZokDjgGDmQf171f9Z/xdZ1Dm5tQ7rhEDbgAcndnJjsCJ9hJpZds3kvOGZ1O0sVDQDDLtMKdpkA8cbo7Voe8+nvwCvkMkkTu3KInM7jIwM47il2t6rc1FwOVCypVYGR8JAAbvkyTxnis3z9Nzx9ut8PfbVmQQwAJgQc+UxOAcGIkTVerW5KAOUAPmEciR/o4pf0rqN10FlyCFBAIUhmC7IHPOR2HAnvUkLNdhGQqB5lgTOfb1jviIIpJ8mV+HR6bVqzgA5OBzEx2MRP1rX0ZNPZZ0t7VNshrgk+XcuCS3AgHgwIpDorKsJlgAxwwgkg5jvG6SP2K1XtIzbld32sACsiBBmcfm47ngVix0xy06PqLXL1uLF4WSYIuqA2J9J2ke9b9J1O3cO1HV2Ch/KQfKxIDR6Eg/akXTba2kW2OFnB5mSSfnJmmWkuhAAoAAEBVgQPQDiK45Yu+ORvp7IWSv5mljJMnaB34wBirEvgkqJxEmDGZiCRB47TFYBfmCfuJH/moJ1Quge0BeQkiVYdpByME7htjHf0iscXSZG270rPY0ltbly4B532hySSfKPKuT5VEk7RAlmMSxJiupB4/tn6V7bdBJACljJPcmAJJ74AHyAqaXa3UIWEBmQyplYnDAx5gRDRtOJgmCDBHtm6lwSpDAMRIyAysVYfMMCPmKBcHrUheXPmHl5yMfP0xUUXSQMRyJkxjueOYqVq4GAZSCpAII4IPBHtVNrVo6qyMLisYDIdw5iZGIFW21ImWLZJzHBOBgcDioqdFFFAUUUUBRRRQFQugRnjvNTqnV6dLiMlxVdGEMrAEEehBwRQZdN0q1aXbaRUUdlH6+9ZG0tm2xVRbV7m54G0M0RufHmMblBOfiHqKaNcAcL5pKlvhO2AVBlo2g+YQpMmDHBirU2FLIzCShJU+kqQfuK1LWLjC23pAksv5m3HJyYAnkgYAHpj61XqXK5VSfKTuBAUkRCscwTPMRg/I2X9VbuPcsBnDBQTtDAgNMFWiJMHjjFJ+t6Yi8mobUG3bA27MgEwe8gGZ9J8vtjpO/Lnl1OiXrXTbYVJV1ZrjDKi45l2ZNx3Erb3hbnPaCMkVZYNqyi2w3mmWO05dsse+0kmY7cDtVe65adryKCpdwEtljvDlIfLBd8gziI4jmrbvTd0kkk4YrwJ9JiffE/UYrtPtwv0WaPTG3CLLqzeYyAy4wfcnjGftFV6ywoB27BGDjtB/8xxzTC1aBXxFRfMJIdQlzH9UDJEjsORnNW/i3oBXTM6XW3AruGIYFlBAgSMwYzMR3rXORnhbCXrItW1S4jBjG3djCR8UgQokKCTjjkiKxaVLwQvbR22TNxcDsTtEyZzJJ9+KT9KDW/E3MifzWliG3bsCQGgegmOx9Irp+mfiNbNs29ysFMC4WWZYksdq/FBJOCJ47TV70mpso6BpBevqlxtr3GYu4YF2hZjJ8hO2B9PSmv4n6Lb0rWvD3EMGAXup3KZBABCktB+YHfHOopDKSFEQV9h6+XKt39oArcbd/cbt0XWViNlwkt3lQCZO2cjscRTXcqbmrNNvRwu6SzW4mJKgk5VuSewE+uPQ1pu3git4cW3cqCxxmeByRPy/XNLNJ4jqsCbrGYU5JE4j8pGeYxntT/U2GkgCGHEj9449ua10nemg2bjIgFwIVK72jLQPMB6CTMfSmGlsLbNwqsG4dzc5MR3yMelL9Fdf5rA+LGe3bOOfp71pS4TiPbC/6/zWLG5WbVqHum07XStxcKq4TaQSdykET7j/ABDsar5Aj1B/f61ha6I4MdsH9IFZ7jEfL3J/vj7VNbXlow1OmS6QX3GMQHYfmVshcHKj/wAUxXUAd4+mP/bXL6XW3NxDjAHf8vEAGcjn147UwS+exEe4iPr6VLi1Mz7+Lnkz7wP9Gg9QjuD8z/mKRbifhP05/tiPeapsW9QLsswKd44iMDHecyD9azwi86a3+v2hcS159zRleBuMLMmTJ9Kp0/RrSG/LMReBDBjGDJOYEnJz+zi6trEthXa2SwMKYGJBkyRI4NQ0Nlldr257gdJFsiDmCByciIGO9Xj10nLd7NOm64WrF2zoYuXEJJ3TkkwSCQFbAgRjA+vUdGe61lDfAW7HmA+eOMTETGJmuA6d1lLRDGw1t7rkHbiRK5G4TMsRtHJBrqk6PeOqt3v4htiCDbzB5xzEGQcicfKOf5Mfl1/Hl8Oiooorg9AooooCvCaptapWMAN3yUYDDFTkgCZBj1GRIM1R1axZdAt+2LiFlAU2y+WOwGADA8xBbgAmSBNBqt31adrKYJBgg5BgjHcGRFD3B+/+aX6bphtsuy4+weIWtmDuZ33bi0bgRkD2PtUtOy3rfnslBuPkugTKv5WgEg5AYfQ1dJtrN6eBSDq+i1Dq409xbLG4rsdpJI2wZkkTIU4Awsd5p4fnWPqmjS4o3khVk/EVU45YKQGA+KDgRWpdM5TcZ79ncCjFvMCp2sQRODBSCp9CpBHtXPay09xxY1FsttQOb6EhA2QQAZ9+WnEwBmmuu6m6WS0JcbwgTcSYLmMBM+U5IG4ngCTmlfS7DXCdReQI8xMbWYAADcD2EQAfSRA56478uOevC/R6UZYFWTyi2gHwAAgyZMnHB4j7U9ZMJAumySygEAT8huEZ9SOftWpjbtIzKotIoZ2IUehZzH3P+DNKdP8AzLaIENqwYYs2x1a2GA2tuaR4gPJEjjnjTNYLhVNQyMWe6VkTG0L3WYBgkEnET7zNHUOoB/4dReLo+CpkhdwPhs4PaVKQYncYyBDHqvUCwLIjIlsEhGTazx4gJkuFiQrZ/IO24Vs03RTqitp3ABUM5Tny7YKzMeYggmceuK1bNbrEl3qOBt39lh2tXSG8W6r2gZCy7eYQNyqqeaREwe9XWAHdVNswu1QDy0knc3JLnB2DzZk10X45/CA0os3dP/MG4oEunCli1wsdqyyErkeoT0pR0LVjxPFuXLa3UfNuBmJUksQTweQFOBM92OW5uGeGrqsr9MNu4Rcti2W4L9zgsy7ZMCeO3oeKbazrLXbD2BayqgFmJWQCQNqgFtxKzt+3tr6j1mzqH8PxFtlBIYtAbdEwTHGOD60iYt491Uu27i/yySGUMcu0DcYHLYknApv5Na3pb07Uiw28Q7LACgwpB5zn8sNI4zjsehcePtcr8SrgGdo5I9znJj6eqDp3SH1WqKWcBEbxPE7FwZMrO5oIMg5LnjJrr7ejOmhLhE7QAw4KjHfjPPcYzV5Tacbr6LLtwA3U2OfDUFtqnIIkbf6j7R/atOh0QtoELM3eSx79u379aYpquyjHtEe2BJH9qssNJAO72wePqAB2+9S2rMYWnpc3FubnEA+UGFMzzPz/AEHpWoWQMyfnJ/2TTBlHZD85UD7+vsKy3bbE/D9mP+jNTe146Z3jjcT7Cf8AZ/v9Ky6rp4cGWjuJM5nviDxwDV2r0t0Kdh2H0MAn1A94mpdO017b5wefzHgehIz6/pV3pNb9M2iseGsFpzMgYn6/7o12n8VCqvmcxB47NmfvxTC7p8Zj6f7NYdB0jwZNosCYjcOwmBjtn1q79pr0y6vVnT27aFWuTjmJiOBmT6D25xW7+Eui+r+KTbAyvbg4geUjgzzVOia4iudUQucHH6bRHMQOat0WifxfGF3ehGBJM4iPSAc+v61KsbrHWV/iFsKrbjkYESFLf1f0zn1phqr2tF20LKqbe7znHEiZk4G3Plk/oCr1HVvDv2bfhNuuQob5mMeoHJGIGc00vfxwvWfCCtakeITExOZkzxMbczzXPKOuN/o6aiiivO9KF26qiWIUSBJMCSQAM9ySAPc1Ka9ooMms1TW5IttcH5VSNxMMTO4hVGFAJPJjFU6nUXUuMxVTYW3u8u5rpcEkgKBBUrxGScUxpf120r2Liu72wRG+38YkiIgEyTAj3qxKz3OsLb2LcDy+yHFpwpZyQAedpxkHiRJzVuq1oWMFiTGOB5SRMnAxGATJFcToXu3jcuPqvBsKFL7jDmwVItsxhSNwDHc0HcXidoJ6O3avC+wn+VtlSFHJgQW37ywIJwAsOOSK6cZHPlav6XrL7W1N5ES5mQp8oyYic8RyRzzUtfbt3EcX2lCpBWSBHfgg+/eI5qjX9Ut2I8RwgYwPj557AwPUnAxVZQ3QSU8pwSYlpxCg/CD6xPyq69s79eSfTurtbtWkYW7YkAmAYMKJJkBcMScyVjINV3tXZti/qHX+YreE+xg2FaEwG2qIbcA0HOe1PdP0hLWQHLR3BP0BXj5/f2W6Xqa3nZLW+2DLSTO7gSZkg8d5ity78MWa8qrd3VeFsUK7ZCXGO3G0Q1wDadxbBCjuOMkS1i+HpXDEJvBJ2bQSzf0+IYJZsCR/itGs1TPa/kurnMbInyvtcCJBIIIx6esV50uRbm+C2fKrCZAgiRIkyPzTgAnih7c+tqxZKm8jDYxWyHA2hGRZUC3IZV3EEsOWOfRrd/iFu27lkjggpMKAO4hSoJkjaRnGQVFVlbaqzXxZ2K261bt5O5j8I3gbrjOTGAMj51uQorbwkSy2ySplhtJUArMwzHJwDu71bUk7L+ovf1bsrXTbuWypt7MDa6geYA+bzBln/pwRNKNVrTbuFihTUN8Z3k2nVPKNs9ucQCMzgnc/19s2tRau2/MLzbH3FoEQwI5iNjAAQN1wnvNc11O4ty5sYLbe4wFwhQy79oCtuYLnyvDD4fKCDgFjpMtrtXrFAW4m4lGCsGQjargBt26J2yrYP5T71ns3bKajVEqGClGgiWbbZUNAIyZYn09MRRft3UtuUm/aPld2U7zHlYFcFoyA4GZgyIINb+FNaim46QG8MM4cb124DN3ALBGMTERirv5JPg4/Dl97N0JbS3ME6iPhBY7toYDJBOMQqgjMiH2p1aPcXftPlJA/pAI3HPuQJgcDHeuQ0WmS2rb828XD4jA7LgBDOGGMyPhnvmDXRJofEJN12cERsBIXkkwJGc5IPAFS4+yZWzS06zTR/LPiH/og+onyyAJkTx71h1uhu3IKqVA/KbmcxkhcCP8AuPPtTKzoV01uLdtmUZCqZcyc84J+Z4FObJaMA/QD/M/pWeWvDXHfkr0vSiVXfd3NAB7/AG9vnFX/AMBtMSIjkwO5xAO6e8+9Mmsnkj/9j/jFRFpuwUfT/wDmKzyrfCMAskcGf+0f8TWb/wCFnaERAgAhYYQo7YCjHGKeLYbux/f9qsCAcn9YpzXhty3R+k3rZbxSXmIhmb1ky0c4x7dq3vaKg+VwO8QBTwW/b7/8zXti0Sq7gqtA3BTIBjIBIEiZg7R8hUv5CfjcNZ1VrVM9rYzDLAgdgRxkkGSM9/T180iLqEu2NOblk24HcgjcZmDIJIPPr3yK763o0DFgqhmiWjzGOJPJo/hRuDDy5lgAvnwR5pE45wRwPlV/b8J+n5ctpNXatNZ0113NwgDdtOSTCyT6kEA5PrTboXQTp7t64bzXBcMhSOMk5MnccxMDFNLuits6uyKzp8LFQSvyPIq+sXPfhvHDXkUUUVh0QvBip2kBowSJAPaQCJHtIqVe1Vqr4RSxz2AESSeAJIEk45oLIrL1OzcdALdzw23LmAQRPmUznImCCIIB4kG5L4YBhkEAg+x496UXdF/EXi9y0QLTobRZ3+Jd8uE+EDzkBs7u/wAIqxKYiwAgUkvAAJcyWxyexJpH1T8SWbLrbk3GYx5CpCndthszM4jnBxwDuuX0tOlt3BNzeRvdQx8wwq4LCWC4GMTzUzo0d52KCODtGD6j3963Ne2Mt+mZenJcbffi5BDKrLKpA/KCPaZPPtxW6VJA7DPHft/v6ivNigls7iADk8CYgTEncfn9BXukvB1lQYJMkqVyCQfiAMSDB7iIxFLSQOobuI9f3xWM6K0p3Iqq5kkgRu/7oPuc8j71st65H3qjKSjbGAPDQDB9DBH3pXa1z3HZfgZAAySpYMVB3blb4ckQyhiRPHKbS6L36iC+2DG4iTEfefWc/aZE2au+N1tBcUO5MjMlFHm8PacMCUyferundHCw7OXILEFtonnJCqB6+32qm71F7tlmVbllzaZ18VNoXJHmGTuxIXMAg966bjnq+0tLoTlS73LZVUVXSSIBDMXPmYkETnEe9Q0PTVtNcNltqsfMi7IDxLEySdzApg8QMZrT0e8LiT5m2qk3ChVLhKBt9snJXOffFZ9erst2yCq3GaVKllbwpQEyokXACV5PwqTAMCb7XXW1p0wd9t1RHIERLAzJzyOe36Us1PRz4zCw1tFgTuUuQ2ZgbgIGDk4JMRW3o2p3m4lx7dy4LtxUURwuxjgk7mXcNx7THaag9xLpeyshkCyVlYByIaIPEY7SParN7S60XJ0+94iF7r3CDvG0W/DlbgKyWHieYQYGMMJmJc9e/F2nSyyvgssMpKlgpAkwDMQeSAMyYrnbF0KsEJbs23TwcOpDSUZbgU8yxUDiZ55rX17pr3x5B5wTtO4qgAiCQGDeJEDesEeYArINMpvyY5a3pu01i1qXUraPhqoK3CIywhrcNDiVOZA9DmmfTD4Bt2bkFnZwhXA2qu5VIZpkIvb0+tJelWGFs29PctoBdMi2qNBDlmTyqFUbIEESPVop9d6bcuknxiisE27FUMpViTDET5gQpBnExzWcmsfoyZFMj/dLNXfS1cTxL3hA9jthgJmZB25K5BHA9aafws8sx9pj/wBoBrD1P8N2L5UuG8uMN8Q9Dukx8oOeaxLPbdl9LUul/gB2+vrWi3Y9gK0URU2uni2hVd3Q2mZWa2jMvwkqCRkHBIkZAOO4FWboqW4Go0jctmBtO0yDxOAQSPqJE9pry7pkZkYqpZCSpIypKlSQex2kj5GpWVInc27JjEQOwxzHrUgmSZOYx2ETx85/QVFSomvaKCFy4BEzkgcE5PyqdQdCSsMRBkjGRBEGRgSQceg96nQFFFFBRqbjjZsTeCwD5gqsHzCeYMY9J+RlqLO9SpMSOREj0IkESDnIq2igyaHSi0u2QckiAQAJ8oAJIECAYgEyQBMVeW+tLulXLE3LdmSUb+YTvPmMqfM/xMNkHJiB7UzAqoXdTe6u027K3uZlwpBlY2ysGfMTkRt7zVrBhEBSpncZM+20RBk+4j3rLqtUbwe3YCXA1p9t3eSgfja2yCMMpBUz8XEAmXTGMsDkiNzqzMu8KqsoDmUgj4RI7nJNVC/qXSr9y/auW7uxEILpJlhMnHDSMebjkc0+VR6zWe50m095L5X+YilFbceCZIiYP2qrql82bbsiljELtTcZJABIEEqCQTkYBq276Zk1uqer9atWFZnuKNpVWjzFWaNshQSDx96SX9PpBf2h2XUXGF0i2zS5QtIbG3bO6U7weYNafw/bu3C91fC811N91bW0XFFpZZCGO8E4VpgCeap62PDezp7KXk5/m2yC7bg0gNdB3kZuOWIPlU+YmK1Oumbu9tF7qVxHcNp7hsoitvUbix3AbQign8x9fhzisV4J4oBS/c8S+1yWVmFtrYMFcDahjynMzjER0Oq0qtbNsk7SpUkGGiMmViD71CzZJkKduIDETH6yc+/rV2lxK9beOoW1aFlrli8p3sZUIu0FQwIDSfTBFMbOkPAwoxz+gxTFkAwOf3+tTRZx+/3+/es8muJTZ6aEGxTBMknG9jABdjGWOJJ9qxabpv8ABadt91bgDA3XunaAhI35O7hZgEwT3FdA2iTetwqDcUFQ8ZCkgkfIwKWa6blsXDYupckIABaZ1R2TxI8zLsIAkgzA9QKTJeM8uc0XSWvPc23d1tb1xVaWUov/ANNraKpABAdgHOFKghTM10+k0ey2oVmIT1bJhSPMfzckn3g1l6b092sgi/fG9Dm8o8VSbaqpiBsIgsVIMljxTTp9gpbtqWLlVALnljAyY78/erlkzjjoov6exateLYtlodL22wqMzywErukQVPIjy7oIrV1XWDT3tOxcqrsylBtgyBDGfNAbaPJ3cTjI3nRJuLqqq+0LuAElVnapP9I3NA96ml6IDY9PfFZ23rS5LSglgBLRuMZMcT8ql/iokRkcelSnvWWnporxiZAjBmTPHp9/8V7FB7WLU9Mt3HVnltsQhPk3B1ZX28b1KiG7ZrZUbDkgkqVMsIkHAYgNjsQAY985oLJqN2YO2C0GATAntMAwK9r2or0UUUUBRRRQFFFFBVduEMvwwSQZMGYwFxk81DQqdg3KymWwzbj8RjMmcZ9hjtVzIDEgGDI9j61KgytetpdCQBcuhmHl+LZtBloiQGEAmYmMAxLW6bxEKlnTKkMjQwKsGGe4kCQZBEgggkV7f1Gw5VioVmLgAgbY8sA7yxBJAVT8J4MA2rnP7/4oIpbC4UASSTHqck/Oo276lQwYFTwZxzH98VI2RuDZkAgZMQSCccdhn/Zqpblu8hKsHUyNykHIYgwR+ZWB+RHtQWK4aYnBIOCOOeeR78VDUqdpCgMcCCYHOcwe04jPHeo2xcBAMMP6hgjk5B5/KOfU1XqtQUaWNtbQXLM0EOWAUQREGeZmSBGaqK7m62irYS3ClQVnYAnfbtU5A4GBSTXdavqbFwWtli4U3C4CHDOwXY4E7G8ysIDA7GBKgg1u/Et6/bVWtHap3B2Fo3GSFLB4Vx5RtYHBJLKBV2ls3rq2bxPhNHmshptkMy5JKBiwQEjAgmDWp8sfTB+IdJacF2vpbFvat0u52qJDpK7wqv4nhkFuRjg04S24tgAguNo3MI3cbmIXgkTA7GKu6haRkKuqspiQwBBgiJB5zFRuXQIJnLACATknEwDA9+Km+l1280dtgo3sHeMsq7QfkJMfc1os5UMARIByIOexByD7VYqxXtTbUiPNJepahLbktfa2XRYSNy7UuLuYLtncxdUJngqYwa3dV0T3lAS61qGBaPzKDlTBDD1BVgQQJkSpu1OlV9pYTsYOuThgCAcexNIV4m7wxvADbfMAZAaMgEgEiZzA+Qqu7p/Etsgdre5SN6EBl7SpIIBETxR1bWLZsvcbhRMSASeAo3EDcxgCSMkUdL1S3ElQwhmUhlKkFTBGec9xIPYmr6T2xWdPOpuO1vafCW2LouElhJLDaMLtbvyd1bLOkQKF2jyCFMZAPMH3jPrSX8VaxrF2zcSwbrgXNjS8SUkoFtKzFiFBkrEA5mAXVjSBAgUeGqKV8NI2ZA/6ZgQYiOTI9FSL1JX3Fez3HFSXiqifNtgzE8GOY54JxxM1GlmnUgQW3ZOYHBJIGPQQJ7xVhFUB4q9TNBGgGi4DBiJ7TgT74qpkZlWW8NpUtsg8EFlllypyswDBkQaC+ivIqhNbbbZDA+ICyMMqwABwwxwZAnIkiYNRUmZAymJZpQMFn1JBIHlHlPMCYHJAq+q9Om1YO0GSTtECSSSfrVlAUUUUBRRRQFFFFAUUUUFWoVyBsKqdyzuUnyyNwEMIYiYOYPY8VTdXzoo3ry8qBtMQCrGO5aYwTtPoa10UHkVSujtguQizcIZzA8xAABb1ICqB8hV9FAUUUUHGfinpmpuX9yIWHNohpCslq5DNv8tl97jayq8xkCuu01vaigkkgAEmJJA5MACfpVtFW3aSaFeGvaKioWido3ABoEgGQD3AJAkT3gfKvCW3cDbHM5mcCI4icz9KsooFfWbdxzZRFfb4itcIFsrtVllG8QzmdwKgn+WcjE6tNp0sqlu2m1JMBeF5YkyZgn55NaqKu00w9buXVssbIlwVOBJjcN0Dudu6B3NZOi39RFtL9sz4CM94subk5TaFUgxmdoHanNY7iXFLlFVp2kb7jDMww+FtqhQCAOSW4mabNMnRutW7/ibZAtEhiSkYLCfKxx5ZzGGHvDK3d3FhB8pAkjBkAyp7jP3mo27RKkXAh3bgQBgqSYBnnywD65q4ClIi6TWPV6tbCPcckIgLMYJIA5MAEn6VsRCCx3EyZAMQuAIECYxOZyT2gVTr9Gt1drFgNytKsVMqwIypmMUhYjY6nZdgi3ULmfIGG7ABOJmQGUkdtwnmtVcl0v8ADV5NR4jOdodm3BxvfPlLAWQPOCVcTxatZMV11LJPBLb5Z11aHbtO4MzICoLAMu7cGKghYKMpLQNw28kA22wYG4CR6cfSfap0VFFFFFAUUUUBRRRQFFFFAUUUUBRRRQFFFFAUUUUBRRRQFFFFAUUUUBRRRQFFFFAUUUUBRRRQFFFFAUUUUBRRRQFFFFAUUUU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jpeg;base64,/9j/4AAQSkZJRgABAQAAAQABAAD/2wCEAAkGBxMSEhQUExQWFBUXGBkaGBcYGB0fHBwcHxgZHhscHSIZHCggHBolHRwYITEhJSorLi4uGh8zODMsOCgtLiwBCgoKDg0OGhAQGy8kHyYsLCwsLy8sLDQsLCwsLCwsLCw0LCw0LDQsLCwsLCwsLCwsLCwsLCwsLCwsLCwsLCwsLP/AABEIAMIBBAMBIgACEQEDEQH/xAAbAAACAwEBAQAAAAAAAAAAAAAABQIDBAYBB//EAD0QAAIBAwMCBAQEBgEDAgcAAAECEQADIQQSMQVBEyJRYTJxgZEGQqHwFCNSscHR4WJy8YKyFSQzQ5Ki0v/EABgBAQEBAQEAAAAAAAAAAAAAAAABAgME/8QAIREBAQACAgICAwEAAAAAAAAAAAECERIhMUFRYQMT8HH/2gAMAwEAAhEDEQA/APuNFFFAUUUUBRRRQRa4AQCQCcATyYnHrgE/Sq7uqRcs6rBAMsBk8DPcyMe9R6hqVtW3uMCwRSxCiWwOw9a4q6LD3LxbSqgv+HctG5cg3nFst8DGbZXdBH/UZ5rWOO2MstOu6V1A3hc3WntbLjIA4gsBEOP+k/4rcDXDh7ouWNS2nY32AtXAtwbbaFiSYyCQc8+04Bpp0v8A+XNu3pbIezcuObj+J8B9YJJMnEDiPetZYJjm6WivAa9rm6Ciio3Jg7YBgxIkT2mCJFBKivBXtAUUUUBRRRQFFQu3FUSxCiQJJgSTAGfUkD61OgKKKKAooooCiiigKKKKAooooCiiigKKKKAooooPGmMc15bmBMTGY4n29qlRQFcx1bpV1RdvADWXA4axaYKvhzAYKx9s9p2jvk9PXhFWXTOWO45RejvYK/w6IEuXTcvh2YxIElDx9/tyR70zRvp7ptJaS3ptu5WDEt4hIkQTxH0EDPYdFfkA7QCeQCYHuMA9vaoPbB5/YrfL5Y4SeCpRql1e5ritpSuFgSDA5xMzOZiO1PVf61ynRdNqLDuL7m4rcHcTmTJhh5ZHYf4FdBbufb9aZQwrcDWBdcCXuK5e2soURCxDq5VuMmDgiMQTWhW/fevFuc/X/dY06bTub9ybSu2TvkGY2mNsGAd0cziaqsW7guMWubkM7U2ARxGZk8H71dauhhI48w47gwefcGpCgnULqyCASvuIn9QRVNjV7rlxNjrs2+ZhCtuE+QzmOD71pqKKrs7s7iDk7YBHl7TJyec1M0UBULjNKgAEEncSYIEGCBB3GYESMEntBz9R6ilm27tLbF3Mq5aO0D3NaLFwMoYTDAHIg5HcHg+1EWUUVReecUUt0XXle+bLDYxZwm4oCdvAjeWJZQ1wGI2QcU5qmzYUEtA3Hkxk/XvV1WpBRRRUUUUUUBRRRQFFFFAUUUUBUIbdyNscRmfWZ49o+tTooK2sKWDlRuUEK0CQDG4A8gHasjvA9KA53EbcQDukRMnEc+h+tWV5QRu29wiSOODBwZrP1C5CDzukvbAZE3HLrgja0KfhLEeUEmREjUDQRQZ0LnduCjzeSCTIgZaQIadwgTiM1jvajw3RD4jm4WIO2Qo5hmACqBIUA+Y+8EhkaTWOq2r737CklrcLcBkfFPB57cj0n0NajNulnUtTbtpvuOqDjc5gSZiZ+tI7OouEHRXNRt1ewv4qJ+XfAIGBMYIweYzTnV6K2yBLii5bxAcbuIid0yccnNUdXs3RabwgrXAJTdxMgHPy49xW8dOeW/K27rGtactta86JwvLkDJEDvyQB8pqQ6igsi9dIsqVUkXCBtLflJ9ZxSdUuvcsXWuMrIsXLak7GJGZ9Y7EgnA4zUev35Rbe2y/iSNt5oWQhZYABnzRx/kVeKcznX9SKXLVrZcbxtw3oMLABkntzg+xppaug/wDP0rlegao3GW5ZKNpnV2M795u7oYru4SBhYHyzTm51XT+MLG7bcYTEGJgmCYgGBx8vUVm4tY5ezG9cKqWClzGFBAJ9ANxA+5rRWDzLwQwHbvV1rVqxjhv6Tg/T1+lY03KvFDGKgLykGCDBjBnPp86VddJuWntq5t7hG8GCo7nkdp7jvSTZbqJJpLfitf2jxGAXcOSo4H79B7Vq6TpHthy917m+4zjdHkB4RY/KKQWOseHZ0/hB9YSVtllMnGC7QDxA5gepHNdFqtQViACgB3ndBECQFEeYk45Ee9aylZxs8rrj15bT15/f7+1K/wAM9ROpsi4VdSCV84AJj8wiBGY+YNOBUs101Lvt6zARJAnA969qtrQYgsAYMiRwYIkehgkT7mrKy0KKKKAoqnVW2ZYVthkSYkxIkDOCRie08GvLGo3M67WXYwEsIDSoMqe4zHzBoL6KKKAooooCiiigKKKKCO8TEiYmO8evyqVebRM9/WigDVV4OSm1goDecFZ3LtbAMjad20znAIjMhdpesi+l3Yr2nRnQeKhALAYYQcpP1weKx2esmz4FjVXFbUXAcopCkifbGPYSewrUxrFzh5Zs7ViWbJyxk5JPPpmPlVGpQH+/7/f96E1U8QflmsXVbttfDZ7r2ouLG0sAzNKqjYyhLcYyB6UkLekrzkpcVCCwWM9iR5dwGfSlHRrt9VZdRJIPlkgmOGyDBAwRntXmv0BVr13TRavXdsudxUkcSMgYmIHJmDWnc5QbyJgboBgnv8u/f09K6ydOVvZT+JCtp01O64RbxsThpkSQSMQZ59KzdS1v8y2WtBragubp/wDtmGkiR5YEEg+uIqm1c1Ns3d7C4SDsBJiQWHoAoOPLxio6LqZK7bgUXSDKeo7Hk9vT0musxcbk96TcR76Br7XHTdcTaNilXAMYw0AhgcfF8wH1gWbt3xkEshKb4IO5SQ3IyRnPpXHubty2SxRLoaN64O0TgleM+nYCa6TQ9QCgbyYjJx2EEkGM4Pf60yxMM/VdOdZtUmC0AmBGcHvS7o3VzqrDG7b8MyQB64HmG4YImPmPpWG51ZHWAYiPbn2mY5+ce1Z017FWI2iCZkHMZxkbcGOPf2rlw6df2drej6K5p5YENugFQIwMg88547Tya3XNWGEcTg959aW6nqipbZ2bahAyJLGcfl78cfpWDQ6a3Y0825ZSpcD8zArPaORAiP753x33WOWuo3dB6gh8WzYQ2hbnzYgZbOODiYM/4rf0hFteHpbuoNy425hvJ3MMmMkmMMcnsfkENsvqLAVC1gsZnuIOeNpgx2imFm5a2G8gGou21KqwILEgGRI4LSf/AMsc5ZYmOTq+n9StXy4tOH8NtrR2PpkZHuMHPpW0mlH4dAFlW8AWGfzOoA+LgkwBJIE5zTXmvPZ29WN3GQXLovjlrTJ2CgW2Uk7iSdzbwQAACBs9623GIiBOR3jE5P0Ga8JiPWoafThC5WZdtzSxOYAxJO0QowIHJ5JNRYsN0bgv5iCYjsCB8u4qdU6faBsQQEhYg48oIGecEZq2KivBXj3QNoP5jA+cE9uMA1Kq0VLYgBVBYnEAFmYk/wDqZiT7k0FtFU6Z8BWdWuKq79ojJHO0sSoJBgEnjkxV1AUUUUBRRRQFFFFAVg65YvPZZbF0WbhiHKgxkSIIPIkcVvpX1nR3rjWWt3zaVGm4u0EOMYJJxwR/6p7CrPKZeC/W+Dqlu6W7cVyoUXQsqRkEH7jOSOx9KyWnYXXRrLC1bCi3c3bt0gSOZHpz2z2qVyybty3f09zTm20+MwCk3IwsMozEHuI9+KwBA+pe7b1QOwbGtASAYg/EYiZ7cg57V2kefK+/7Ryigent/qIxUfDTxPE2jft2FuG2zO3t5ZM1n3tHJPuAP9GpLOMmOzL/AOBV0bR63cbwSbeTIyMkCewMyZj6Vg0uqfw5u+UycmBI9xxOOP0rJrty3rr3NRuQIW8MkFgABJ2gkkDOQMz6is11TdAKyoBwXyGBAIYAZGPWDg4Eit449OeWXavWW7huLcD+SAIJP9Jny8QTmfeqGsjeLhU7oME4/scmCRPNXupRACSyqATkmIiRj29PalWre2SHbcCkfKCT7k+mB8s11jjVYtc2mUW1Zz4cZnvnJHAHMfpWq28KFztZQBJGMDJxgx86zi4xHJMggSxKkmIaJ+H/AGB6VPQ6Quwt7grhJZokDjgGDmQf171f9Z/xdZ1Dm5tQ7rhEDbgAcndnJjsCJ9hJpZds3kvOGZ1O0sVDQDDLtMKdpkA8cbo7Voe8+nvwCvkMkkTu3KInM7jIwM47il2t6rc1FwOVCypVYGR8JAAbvkyTxnis3z9Nzx9ut8PfbVmQQwAJgQc+UxOAcGIkTVerW5KAOUAPmEciR/o4pf0rqN10FlyCFBAIUhmC7IHPOR2HAnvUkLNdhGQqB5lgTOfb1jviIIpJ8mV+HR6bVqzgA5OBzEx2MRP1rX0ZNPZZ0t7VNshrgk+XcuCS3AgHgwIpDorKsJlgAxwwgkg5jvG6SP2K1XtIzbld32sACsiBBmcfm47ngVix0xy06PqLXL1uLF4WSYIuqA2J9J2ke9b9J1O3cO1HV2Ch/KQfKxIDR6Eg/akXTba2kW2OFnB5mSSfnJmmWkuhAAoAAEBVgQPQDiK45Yu+ORvp7IWSv5mljJMnaB34wBirEvgkqJxEmDGZiCRB47TFYBfmCfuJH/moJ1Quge0BeQkiVYdpByME7htjHf0iscXSZG270rPY0ltbly4B532hySSfKPKuT5VEk7RAlmMSxJiupB4/tn6V7bdBJACljJPcmAJJ74AHyAqaXa3UIWEBmQyplYnDAx5gRDRtOJgmCDBHtm6lwSpDAMRIyAysVYfMMCPmKBcHrUheXPmHl5yMfP0xUUXSQMRyJkxjueOYqVq4GAZSCpAII4IPBHtVNrVo6qyMLisYDIdw5iZGIFW21ImWLZJzHBOBgcDioqdFFFAUUUUBRRRQFQugRnjvNTqnV6dLiMlxVdGEMrAEEehBwRQZdN0q1aXbaRUUdlH6+9ZG0tm2xVRbV7m54G0M0RufHmMblBOfiHqKaNcAcL5pKlvhO2AVBlo2g+YQpMmDHBirU2FLIzCShJU+kqQfuK1LWLjC23pAksv5m3HJyYAnkgYAHpj61XqXK5VSfKTuBAUkRCscwTPMRg/I2X9VbuPcsBnDBQTtDAgNMFWiJMHjjFJ+t6Yi8mobUG3bA27MgEwe8gGZ9J8vtjpO/Lnl1OiXrXTbYVJV1ZrjDKi45l2ZNx3Erb3hbnPaCMkVZYNqyi2w3mmWO05dsse+0kmY7cDtVe65adryKCpdwEtljvDlIfLBd8gziI4jmrbvTd0kkk4YrwJ9JiffE/UYrtPtwv0WaPTG3CLLqzeYyAy4wfcnjGftFV6ywoB27BGDjtB/8xxzTC1aBXxFRfMJIdQlzH9UDJEjsORnNW/i3oBXTM6XW3AruGIYFlBAgSMwYzMR3rXORnhbCXrItW1S4jBjG3djCR8UgQokKCTjjkiKxaVLwQvbR22TNxcDsTtEyZzJJ9+KT9KDW/E3MifzWliG3bsCQGgegmOx9Irp+mfiNbNs29ysFMC4WWZYksdq/FBJOCJ47TV70mpso6BpBevqlxtr3GYu4YF2hZjJ8hO2B9PSmv4n6Lb0rWvD3EMGAXup3KZBABCktB+YHfHOopDKSFEQV9h6+XKt39oArcbd/cbt0XWViNlwkt3lQCZO2cjscRTXcqbmrNNvRwu6SzW4mJKgk5VuSewE+uPQ1pu3git4cW3cqCxxmeByRPy/XNLNJ4jqsCbrGYU5JE4j8pGeYxntT/U2GkgCGHEj9449ua10nemg2bjIgFwIVK72jLQPMB6CTMfSmGlsLbNwqsG4dzc5MR3yMelL9Fdf5rA+LGe3bOOfp71pS4TiPbC/6/zWLG5WbVqHum07XStxcKq4TaQSdykET7j/ABDsar5Aj1B/f61ha6I4MdsH9IFZ7jEfL3J/vj7VNbXlow1OmS6QX3GMQHYfmVshcHKj/wAUxXUAd4+mP/bXL6XW3NxDjAHf8vEAGcjn147UwS+exEe4iPr6VLi1Mz7+Lnkz7wP9Gg9QjuD8z/mKRbifhP05/tiPeapsW9QLsswKd44iMDHecyD9azwi86a3+v2hcS159zRleBuMLMmTJ9Kp0/RrSG/LMReBDBjGDJOYEnJz+zi6trEthXa2SwMKYGJBkyRI4NQ0Nlldr257gdJFsiDmCByciIGO9Xj10nLd7NOm64WrF2zoYuXEJJ3TkkwSCQFbAgRjA+vUdGe61lDfAW7HmA+eOMTETGJmuA6d1lLRDGw1t7rkHbiRK5G4TMsRtHJBrqk6PeOqt3v4htiCDbzB5xzEGQcicfKOf5Mfl1/Hl8Oiooorg9AooooCvCaptapWMAN3yUYDDFTkgCZBj1GRIM1R1axZdAt+2LiFlAU2y+WOwGADA8xBbgAmSBNBqt31adrKYJBgg5BgjHcGRFD3B+/+aX6bphtsuy4+weIWtmDuZ33bi0bgRkD2PtUtOy3rfnslBuPkugTKv5WgEg5AYfQ1dJtrN6eBSDq+i1Dq409xbLG4rsdpJI2wZkkTIU4Awsd5p4fnWPqmjS4o3khVk/EVU45YKQGA+KDgRWpdM5TcZ79ncCjFvMCp2sQRODBSCp9CpBHtXPay09xxY1FsttQOb6EhA2QQAZ9+WnEwBmmuu6m6WS0JcbwgTcSYLmMBM+U5IG4ngCTmlfS7DXCdReQI8xMbWYAADcD2EQAfSRA56478uOevC/R6UZYFWTyi2gHwAAgyZMnHB4j7U9ZMJAumySygEAT8huEZ9SOftWpjbtIzKotIoZ2IUehZzH3P+DNKdP8AzLaIENqwYYs2x1a2GA2tuaR4gPJEjjnjTNYLhVNQyMWe6VkTG0L3WYBgkEnET7zNHUOoB/4dReLo+CpkhdwPhs4PaVKQYncYyBDHqvUCwLIjIlsEhGTazx4gJkuFiQrZ/IO24Vs03RTqitp3ABUM5Tny7YKzMeYggmceuK1bNbrEl3qOBt39lh2tXSG8W6r2gZCy7eYQNyqqeaREwe9XWAHdVNswu1QDy0knc3JLnB2DzZk10X45/CA0os3dP/MG4oEunCli1wsdqyyErkeoT0pR0LVjxPFuXLa3UfNuBmJUksQTweQFOBM92OW5uGeGrqsr9MNu4Rcti2W4L9zgsy7ZMCeO3oeKbazrLXbD2BayqgFmJWQCQNqgFtxKzt+3tr6j1mzqH8PxFtlBIYtAbdEwTHGOD60iYt491Uu27i/yySGUMcu0DcYHLYknApv5Na3pb07Uiw28Q7LACgwpB5zn8sNI4zjsehcePtcr8SrgGdo5I9znJj6eqDp3SH1WqKWcBEbxPE7FwZMrO5oIMg5LnjJrr7ejOmhLhE7QAw4KjHfjPPcYzV5Tacbr6LLtwA3U2OfDUFtqnIIkbf6j7R/atOh0QtoELM3eSx79u379aYpquyjHtEe2BJH9qssNJAO72wePqAB2+9S2rMYWnpc3FubnEA+UGFMzzPz/AEHpWoWQMyfnJ/2TTBlHZD85UD7+vsKy3bbE/D9mP+jNTe146Z3jjcT7Cf8AZ/v9Ky6rp4cGWjuJM5nviDxwDV2r0t0Kdh2H0MAn1A94mpdO017b5wefzHgehIz6/pV3pNb9M2iseGsFpzMgYn6/7o12n8VCqvmcxB47NmfvxTC7p8Zj6f7NYdB0jwZNosCYjcOwmBjtn1q79pr0y6vVnT27aFWuTjmJiOBmT6D25xW7+Eui+r+KTbAyvbg4geUjgzzVOia4iudUQucHH6bRHMQOat0WifxfGF3ehGBJM4iPSAc+v61KsbrHWV/iFsKrbjkYESFLf1f0zn1phqr2tF20LKqbe7znHEiZk4G3Plk/oCr1HVvDv2bfhNuuQob5mMeoHJGIGc00vfxwvWfCCtakeITExOZkzxMbczzXPKOuN/o6aiiivO9KF26qiWIUSBJMCSQAM9ySAPc1Ka9ooMms1TW5IttcH5VSNxMMTO4hVGFAJPJjFU6nUXUuMxVTYW3u8u5rpcEkgKBBUrxGScUxpf120r2Liu72wRG+38YkiIgEyTAj3qxKz3OsLb2LcDy+yHFpwpZyQAedpxkHiRJzVuq1oWMFiTGOB5SRMnAxGATJFcToXu3jcuPqvBsKFL7jDmwVItsxhSNwDHc0HcXidoJ6O3avC+wn+VtlSFHJgQW37ywIJwAsOOSK6cZHPlav6XrL7W1N5ES5mQp8oyYic8RyRzzUtfbt3EcX2lCpBWSBHfgg+/eI5qjX9Ut2I8RwgYwPj557AwPUnAxVZQ3QSU8pwSYlpxCg/CD6xPyq69s79eSfTurtbtWkYW7YkAmAYMKJJkBcMScyVjINV3tXZti/qHX+YreE+xg2FaEwG2qIbcA0HOe1PdP0hLWQHLR3BP0BXj5/f2W6Xqa3nZLW+2DLSTO7gSZkg8d5ity78MWa8qrd3VeFsUK7ZCXGO3G0Q1wDadxbBCjuOMkS1i+HpXDEJvBJ2bQSzf0+IYJZsCR/itGs1TPa/kurnMbInyvtcCJBIIIx6esV50uRbm+C2fKrCZAgiRIkyPzTgAnih7c+tqxZKm8jDYxWyHA2hGRZUC3IZV3EEsOWOfRrd/iFu27lkjggpMKAO4hSoJkjaRnGQVFVlbaqzXxZ2K261bt5O5j8I3gbrjOTGAMj51uQorbwkSy2ySplhtJUArMwzHJwDu71bUk7L+ovf1bsrXTbuWypt7MDa6geYA+bzBln/pwRNKNVrTbuFihTUN8Z3k2nVPKNs9ucQCMzgnc/19s2tRau2/MLzbH3FoEQwI5iNjAAQN1wnvNc11O4ty5sYLbe4wFwhQy79oCtuYLnyvDD4fKCDgFjpMtrtXrFAW4m4lGCsGQjargBt26J2yrYP5T71ns3bKajVEqGClGgiWbbZUNAIyZYn09MRRft3UtuUm/aPld2U7zHlYFcFoyA4GZgyIINb+FNaim46QG8MM4cb124DN3ALBGMTERirv5JPg4/Dl97N0JbS3ME6iPhBY7toYDJBOMQqgjMiH2p1aPcXftPlJA/pAI3HPuQJgcDHeuQ0WmS2rb828XD4jA7LgBDOGGMyPhnvmDXRJofEJN12cERsBIXkkwJGc5IPAFS4+yZWzS06zTR/LPiH/og+onyyAJkTx71h1uhu3IKqVA/KbmcxkhcCP8AuPPtTKzoV01uLdtmUZCqZcyc84J+Z4FObJaMA/QD/M/pWeWvDXHfkr0vSiVXfd3NAB7/AG9vnFX/AMBtMSIjkwO5xAO6e8+9Mmsnkj/9j/jFRFpuwUfT/wDmKzyrfCMAskcGf+0f8TWb/wCFnaERAgAhYYQo7YCjHGKeLYbux/f9qsCAcn9YpzXhty3R+k3rZbxSXmIhmb1ky0c4x7dq3vaKg+VwO8QBTwW/b7/8zXti0Sq7gqtA3BTIBjIBIEiZg7R8hUv5CfjcNZ1VrVM9rYzDLAgdgRxkkGSM9/T180iLqEu2NOblk24HcgjcZmDIJIPPr3yK763o0DFgqhmiWjzGOJPJo/hRuDDy5lgAvnwR5pE45wRwPlV/b8J+n5ctpNXatNZ0113NwgDdtOSTCyT6kEA5PrTboXQTp7t64bzXBcMhSOMk5MnccxMDFNLuits6uyKzp8LFQSvyPIq+sXPfhvHDXkUUUVh0QvBip2kBowSJAPaQCJHtIqVe1Vqr4RSxz2AESSeAJIEk45oLIrL1OzcdALdzw23LmAQRPmUznImCCIIB4kG5L4YBhkEAg+x496UXdF/EXi9y0QLTobRZ3+Jd8uE+EDzkBs7u/wAIqxKYiwAgUkvAAJcyWxyexJpH1T8SWbLrbk3GYx5CpCndthszM4jnBxwDuuX0tOlt3BNzeRvdQx8wwq4LCWC4GMTzUzo0d52KCODtGD6j3963Ne2Mt+mZenJcbffi5BDKrLKpA/KCPaZPPtxW6VJA7DPHft/v6ivNigls7iADk8CYgTEncfn9BXukvB1lQYJMkqVyCQfiAMSDB7iIxFLSQOobuI9f3xWM6K0p3Iqq5kkgRu/7oPuc8j71st65H3qjKSjbGAPDQDB9DBH3pXa1z3HZfgZAAySpYMVB3blb4ckQyhiRPHKbS6L36iC+2DG4iTEfefWc/aZE2au+N1tBcUO5MjMlFHm8PacMCUyferundHCw7OXILEFtonnJCqB6+32qm71F7tlmVbllzaZ18VNoXJHmGTuxIXMAg966bjnq+0tLoTlS73LZVUVXSSIBDMXPmYkETnEe9Q0PTVtNcNltqsfMi7IDxLEySdzApg8QMZrT0e8LiT5m2qk3ChVLhKBt9snJXOffFZ9erst2yCq3GaVKllbwpQEyokXACV5PwqTAMCb7XXW1p0wd9t1RHIERLAzJzyOe36Us1PRz4zCw1tFgTuUuQ2ZgbgIGDk4JMRW3o2p3m4lx7dy4LtxUURwuxjgk7mXcNx7THaag9xLpeyshkCyVlYByIaIPEY7SParN7S60XJ0+94iF7r3CDvG0W/DlbgKyWHieYQYGMMJmJc9e/F2nSyyvgssMpKlgpAkwDMQeSAMyYrnbF0KsEJbs23TwcOpDSUZbgU8yxUDiZ55rX17pr3x5B5wTtO4qgAiCQGDeJEDesEeYArINMpvyY5a3pu01i1qXUraPhqoK3CIywhrcNDiVOZA9DmmfTD4Bt2bkFnZwhXA2qu5VIZpkIvb0+tJelWGFs29PctoBdMi2qNBDlmTyqFUbIEESPVop9d6bcuknxiisE27FUMpViTDET5gQpBnExzWcmsfoyZFMj/dLNXfS1cTxL3hA9jthgJmZB25K5BHA9aafws8sx9pj/wBoBrD1P8N2L5UuG8uMN8Q9Dukx8oOeaxLPbdl9LUul/gB2+vrWi3Y9gK0URU2uni2hVd3Q2mZWa2jMvwkqCRkHBIkZAOO4FWboqW4Go0jctmBtO0yDxOAQSPqJE9pry7pkZkYqpZCSpIypKlSQex2kj5GpWVInc27JjEQOwxzHrUgmSZOYx2ETx85/QVFSomvaKCFy4BEzkgcE5PyqdQdCSsMRBkjGRBEGRgSQceg96nQFFFFBRqbjjZsTeCwD5gqsHzCeYMY9J+RlqLO9SpMSOREj0IkESDnIq2igyaHSi0u2QckiAQAJ8oAJIECAYgEyQBMVeW+tLulXLE3LdmSUb+YTvPmMqfM/xMNkHJiB7UzAqoXdTe6u027K3uZlwpBlY2ysGfMTkRt7zVrBhEBSpncZM+20RBk+4j3rLqtUbwe3YCXA1p9t3eSgfja2yCMMpBUz8XEAmXTGMsDkiNzqzMu8KqsoDmUgj4RI7nJNVC/qXSr9y/auW7uxEILpJlhMnHDSMebjkc0+VR6zWe50m095L5X+YilFbceCZIiYP2qrql82bbsiljELtTcZJABIEEqCQTkYBq276Zk1uqer9atWFZnuKNpVWjzFWaNshQSDx96SX9PpBf2h2XUXGF0i2zS5QtIbG3bO6U7weYNafw/bu3C91fC811N91bW0XFFpZZCGO8E4VpgCeap62PDezp7KXk5/m2yC7bg0gNdB3kZuOWIPlU+YmK1Oumbu9tF7qVxHcNp7hsoitvUbix3AbQign8x9fhzisV4J4oBS/c8S+1yWVmFtrYMFcDahjynMzjER0Oq0qtbNsk7SpUkGGiMmViD71CzZJkKduIDETH6yc+/rV2lxK9beOoW1aFlrli8p3sZUIu0FQwIDSfTBFMbOkPAwoxz+gxTFkAwOf3+tTRZx+/3+/es8muJTZ6aEGxTBMknG9jABdjGWOJJ9qxabpv8ABadt91bgDA3XunaAhI35O7hZgEwT3FdA2iTetwqDcUFQ8ZCkgkfIwKWa6blsXDYupckIABaZ1R2TxI8zLsIAkgzA9QKTJeM8uc0XSWvPc23d1tb1xVaWUov/ANNraKpABAdgHOFKghTM10+k0ey2oVmIT1bJhSPMfzckn3g1l6b092sgi/fG9Dm8o8VSbaqpiBsIgsVIMljxTTp9gpbtqWLlVALnljAyY78/erlkzjjoov6exateLYtlodL22wqMzywErukQVPIjy7oIrV1XWDT3tOxcqrsylBtgyBDGfNAbaPJ3cTjI3nRJuLqqq+0LuAElVnapP9I3NA96ml6IDY9PfFZ23rS5LSglgBLRuMZMcT8ql/iokRkcelSnvWWnporxiZAjBmTPHp9/8V7FB7WLU9Mt3HVnltsQhPk3B1ZX28b1KiG7ZrZUbDkgkqVMsIkHAYgNjsQAY985oLJqN2YO2C0GATAntMAwK9r2or0UUUUBRRRQFFFFBVduEMvwwSQZMGYwFxk81DQqdg3KymWwzbj8RjMmcZ9hjtVzIDEgGDI9j61KgytetpdCQBcuhmHl+LZtBloiQGEAmYmMAxLW6bxEKlnTKkMjQwKsGGe4kCQZBEgggkV7f1Gw5VioVmLgAgbY8sA7yxBJAVT8J4MA2rnP7/4oIpbC4UASSTHqck/Oo276lQwYFTwZxzH98VI2RuDZkAgZMQSCccdhn/Zqpblu8hKsHUyNykHIYgwR+ZWB+RHtQWK4aYnBIOCOOeeR78VDUqdpCgMcCCYHOcwe04jPHeo2xcBAMMP6hgjk5B5/KOfU1XqtQUaWNtbQXLM0EOWAUQREGeZmSBGaqK7m62irYS3ClQVnYAnfbtU5A4GBSTXdavqbFwWtli4U3C4CHDOwXY4E7G8ysIDA7GBKgg1u/Et6/bVWtHap3B2Fo3GSFLB4Vx5RtYHBJLKBV2ls3rq2bxPhNHmshptkMy5JKBiwQEjAgmDWp8sfTB+IdJacF2vpbFvat0u52qJDpK7wqv4nhkFuRjg04S24tgAguNo3MI3cbmIXgkTA7GKu6haRkKuqspiQwBBgiJB5zFRuXQIJnLACATknEwDA9+Km+l1280dtgo3sHeMsq7QfkJMfc1os5UMARIByIOexByD7VYqxXtTbUiPNJepahLbktfa2XRYSNy7UuLuYLtncxdUJngqYwa3dV0T3lAS61qGBaPzKDlTBDD1BVgQQJkSpu1OlV9pYTsYOuThgCAcexNIV4m7wxvADbfMAZAaMgEgEiZzA+Qqu7p/Etsgdre5SN6EBl7SpIIBETxR1bWLZsvcbhRMSASeAo3EDcxgCSMkUdL1S3ElQwhmUhlKkFTBGec9xIPYmr6T2xWdPOpuO1vafCW2LouElhJLDaMLtbvyd1bLOkQKF2jyCFMZAPMH3jPrSX8VaxrF2zcSwbrgXNjS8SUkoFtKzFiFBkrEA5mAXVjSBAgUeGqKV8NI2ZA/6ZgQYiOTI9FSL1JX3Fez3HFSXiqifNtgzE8GOY54JxxM1GlmnUgQW3ZOYHBJIGPQQJ7xVhFUB4q9TNBGgGi4DBiJ7TgT74qpkZlWW8NpUtsg8EFlllypyswDBkQaC+ivIqhNbbbZDA+ICyMMqwABwwxwZAnIkiYNRUmZAymJZpQMFn1JBIHlHlPMCYHJAq+q9Om1YO0GSTtECSSSfrVlAUUUUBRRRQFFFFAUUUUFWoVyBsKqdyzuUnyyNwEMIYiYOYPY8VTdXzoo3ry8qBtMQCrGO5aYwTtPoa10UHkVSujtguQizcIZzA8xAABb1ICqB8hV9FAUUUUHGfinpmpuX9yIWHNohpCslq5DNv8tl97jayq8xkCuu01vaigkkgAEmJJA5MACfpVtFW3aSaFeGvaKioWido3ABoEgGQD3AJAkT3gfKvCW3cDbHM5mcCI4icz9KsooFfWbdxzZRFfb4itcIFsrtVllG8QzmdwKgn+WcjE6tNp0sqlu2m1JMBeF5YkyZgn55NaqKu00w9buXVssbIlwVOBJjcN0Dudu6B3NZOi39RFtL9sz4CM94subk5TaFUgxmdoHanNY7iXFLlFVp2kb7jDMww+FtqhQCAOSW4mabNMnRutW7/ibZAtEhiSkYLCfKxx5ZzGGHvDK3d3FhB8pAkjBkAyp7jP3mo27RKkXAh3bgQBgqSYBnnywD65q4ClIi6TWPV6tbCPcckIgLMYJIA5MAEn6VsRCCx3EyZAMQuAIECYxOZyT2gVTr9Gt1drFgNytKsVMqwIypmMUhYjY6nZdgi3ULmfIGG7ABOJmQGUkdtwnmtVcl0v8ADV5NR4jOdodm3BxvfPlLAWQPOCVcTxatZMV11LJPBLb5Z11aHbtO4MzICoLAMu7cGKghYKMpLQNw28kA22wYG4CR6cfSfap0VFFFFFAUUUUBRRRQFFFFAUUUUBRRRQFFFFAUUUUBRRRQFFFFAUUUUBRRRQFFFFAUUUUBRRRQFFFFAUUUUBRRRQFFFFAUUUUH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4" name="Picture 6" descr="https://upload.wikimedia.org/wikipedia/commons/9/9b/Social_Network_Analysis_Visualiz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3" y="1932604"/>
            <a:ext cx="4016375" cy="299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45" y="3885862"/>
            <a:ext cx="704850" cy="571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25" y="5209680"/>
            <a:ext cx="2318613" cy="630227"/>
          </a:xfrm>
          <a:prstGeom prst="rect">
            <a:avLst/>
          </a:prstGeom>
        </p:spPr>
      </p:pic>
      <p:sp>
        <p:nvSpPr>
          <p:cNvPr id="2" name="AutoShape 2" descr="data:image/jpeg;base64,/9j/4AAQSkZJRgABAQAAAQABAAD/2wCEAAkGBxQSEhEUEhEUFBQVFBcZGBYVFRIXFxYXFBQWGBQYFxcYHiggGholHRYXIjEhJSkrLi4uFx81ODMtNygtLisBCgoKDg0OGxAQGzQmICYsLCw0LCwsLCwsLCwsLCwsLCwsLCwsLCwsLCwsLCwsLCwsLCwsLCwsLCwsLCwsLCwsLP/AABEIAKYBLwMBEQACEQEDEQH/xAAbAAEAAgMBAQAAAAAAAAAAAAAABgcDBAUBAv/EAEMQAAIBAQQGBQcJCAIDAAAAAAABAgMEBQYREiExQVFhInGBkbETMlJyocHRByM0QlNic5KyFBYzgqLC4fAkQ1ST8f/EABsBAQACAwEBAAAAAAAAAAAAAAAEBQIDBgEH/8QAMhEAAgICAAQDBgUFAQEAAAAAAAECAwQRBRIhMTJBURMiYXGBkRQzQlKhBiOxwdHxFf/aAAwDAQACEQMRAD8AvEAAAAAAAAAAAAAAAAAAAAAAAAAAAAAAAAAAAAAAAAAAAAAAAAAAAAAAAAAAAAAAAAAAAAAAAAAAAAAAAAAAAAAAAAAAAAAAAAAAAAAAAAAAAAAAAAAAAAAAAAAAAAAAAAAAAAAAAAAAAAAAAAAAAAAAAAAAAAAAAAAAAAAAAAAAAAAAAAAAAAAAAAAAAAAAAAAAAAAAAAAAAAAAAAAAAAAAAAAAAAAAAAAAAAAAAA0bwvijQ/iVIxfo7ZflWs21UWW+BbNc7oQ8TODaMdUl5lKpLm9GK97J0OF2vu9EWWdBdkYFjyO+zv8AOvgZ/wDyZfuMfx69DfsmNLPPVLTpv7yzXfHM0WcNuj26m2OZXLv0O/Z7RGaUoSUovfFpr2EGUXF6a0SlJNbRlPD0AAAAAAAAAAAAAAAAAAAAAAAAAAAAAA8bAOb+8Fm/8il+ZGPPH1NH4mr9yNyyWqFWOlTmpxzyzi81mtp6mn2NsZxktxM56ZAAAAAAAAAHzOSSbbyS2t7hrfYN6INiHF8pNws70Y76m9+rwXPb1F1i8OXSVv2/6Vl+Z5QIjKTbbbzb2t62+tluopLSIDbb6mxZbvq1P4dKc1xUW137DVO+qHikjONU5dkbUsP2lLP9nn3J+xGtZtD/AFIz/DW+hz61GUHlOMovhJNPuZvjOMl7r2aXFrujPd941KEtKlNxe9bnykt5rtohctSRnXbKD3Flk4cvr9qpuWg4yi8pejnl9V+7cc5lY7ony72XFF3tI7OuRzeAAAAAAAAAAAAAAAAAAAAAAAAAAAAD4q+a+p+B4zGXZlKle+5zDLKwF9EXrz8SZT4C8wPyUSM2k0AAAAAAABgEExxfjlJ2em+iv4jW9+j1Lfz6i54birXtZ/Qrcy/9ESKUKMpyjGCcpSeSS2tltOahFyl2IEYuT0u5P7hwlTpJSrJVKnB64R6lvfNlBk8QnY9Q6ItacSMOsurJNFZFeTD0AwWuyQqx0akFJcGs+7gZQnKD3F6MZRUlpoiNrwPnVj5OeVJvpJ65R5R49uzmWsOKNV6kupAlg+/0fQl1jssaUIwhHRjFal/u1lVOcpy5pdyfGKitIzmJkAAAAAAAAAAAAAAAAAAAAAAAAAAAAD4q+a+p+B4zyXYpUr2cuyysBfRF68/EmU+EvMD8lfMkZtJoAAAAAAANK+bb5GjUqb4x1es9Ufa0baa/aWKBrtnyQbKjnJttt5tvNvi3tZ1cYqK0ihb31J5gO6VGHl5LpT1R5RW19bfsSKLiWQ5z9muy/wAlph1cseZ+ZLSsJwAAAAAAAAAAABrWm8KVP+JVhD1pRXizFyiu7NkKpz8MW/oYqN8WeTyjXpN8FOPxPFOL7Mylj3R7xf2N1MzNJ6AAAAeNnjkl1YMMrbTW2pH8yIzzaF3mvuZqqb8j7p1oy82SfU0zbC6ufhafyPHFruj7zNpiegAAAGG0WuFPz5xh60kvEyjCUvCtmMpRj3Zho3rRm8o1qbfBTjn4mUqbI94v7Hisg+zNvM1mYzAPmr5r6n4HjPJdilSvZy7LKwF9EXrz8SZT4S8wPyV82SM2k08cstoBo1L6s8Xk7RST/Eh8TB2RXmb1jXPtB/Y2bPa4VFnCcZrjGSfgZKSfY1ShKL1JaMx6YgAivyhVsqEI+lUWfVGMn45FjwuO7m/RELOlqvXxIAlnqW8v5PS2VS6tIuOyUFCEILZGKS7FkcjKTlJtnQRWkkZjEyABz7bfdCjLQqVVGWSeTUtj2bEboY9ti3FbNU7oQepMwfvNZft490vgZ/g7/wBpj+Jq/cP3msv28e6XwH4O/wDaPxNX7h+81l+3j3S+A/B3/tH4mr9xnsN80K0tGnVUpZZ5LPYstetczCzHtrW5R0ZQuhN6izbtVojThKc5KMYrNt7kaG0ltm+EJTkoxXVla4gxjVrNxot0qfLVOS4t7upFdbkuXSPY6jD4TXWua1bf8IjMnve3iyK9st0klpHgPe51Lov+vZmtCbcd8JZuD7N3WjbXfKDIOTw+m9dVp+qLNuC+6dqp6UNUlqlB7Yv3rgyzrtVi2jlcvEnjT5ZfR+p1TYRTRvK8VSXGT2L3vkVnEeJQxI+sn5G+iiVr+BG7TbJ1H0pN8ty7DisnPvyHucvp5FtXRCC6IwEM27PYvLWnk+RlCcoPcWHFS7nWu6+Wmo1Na9Leuvijo+HcdnF8l/VevoQL8NPrD7EhjLPWjroyUltFZ2DZ6CEYjxc83TszyS1OpvfHQ5c+7iXGJw9Nc9v2K7Iy/wBMCH1Kjk25Nyb2tttvtZcRjGK1FaK9tye2fB70MTrWO/qsKdSk5OUJwcUm3nBtanF7uoh24Vcpqa6NdfmSIZM1FxfY5zrz9OX5mSfZV/tX2NPPL1LZu/6PT/Cj+hHKXLU5fNl7HwfQp8q2c0yysB/RF68/EmU+AvMD8lfNm9iC+4WWnpS1yeqEFtk/cuLPbLFWtst8TEnkz5Y/VlX3tfda0tupN6O6CzUF2b+tlXZdKfdnWY2DTQtRXX18znGvuS+xks9aUJKUJOMlscW0+9Hqk49jCyELFqS2iwMI4t8q1RrteUfmz2KfJ8JeJYUZHN7su5zfEeGeyXtKvD6ehMiWUpEflFj81Re5VGu+Ly8GWnCn/da+BAz/AAL5kGpSylF8Gn3Mu5rcWitj3LmizkDoe56AACtsdv8A5b/Dh7zoeGfk/UqM38wj2ZY7IYzGwBsEgwM/+XH1J+CK7ia/sfUl4T/u/Q2PlFvVynGzxfRilKfOT81PqWvt5HH5dnXlR3fBcVad0vkiL3Vd87RVjShtlv3RS2yfJEWuDm9It8nIjRW5y/8AS0LowxZ6CWVNTnvnNKTb5Z6o9haV0wh5HI5Gffe+r0vRG5bLooVVlOjBr1UmuprWjKVcWtNGmvJtre4yZW+LMOuyyUoNypTepvbF+i+PJldfR7Pqux1HDuIfiI8svEv5NHD96OzV4VE+jnlNcYPb3bewwpscJpkjOxlfU4+fl8y36lVKLluSz7MiztsVcHN9ktnFKLb5SH2is5ycntb7uCPm+VkSyLXZLzL6uChHSOhdF2eU6U/N3Lj/AILjhHCVkL2tvh8l6kXKyuT3Y9zv07NCKyUIpdSOshi0wWoxX2K12SfVs1LbdUJrUlGXFe9EHN4RRkRelqXqbqsmcH6ojVWm4txe1PJnDXVSpscJd0W8JqUdo7mHrVmnB/V1rq3r/eJ1f9P5jnB0SfVdV8itzauWXOvM08c3o6VFU4vKVXNN8ILzu/NLtZ2fDsdWWc0uyKXMt5IaXdle0qbk1GKzbaSS3t6kjoZSUYuTKmKbekWLceFaVKKdSKqVN7ks4x5RT1dpzuTnWWPUXpFvTixguvVnZrXfSmtGVKDXBxiRFbNPabJDri1pogmLMOKz/OUs/JN5NPXoN7NfosvMHNdvuT7/AOSsysZQ96PYjTLIhFu3f9Hpfgx/QjkbvHL5sv4+D6FPlWzmmWVgL6IvXn4kynwF5g/kr6kDxRebtFonLPoxejD1Yvb2vN9pXXz55s+gcPxlRQl5vqzcwjhz9qk51M1Sg8nlqc5bdFPcuL592dFHP1fY0cS4h+HXJDxP+Cx7Ld1KlHRhShFcFFa+viWKhFdEjl532TfNKT2RLG9nsejLKUIWhbFTSzlymo+LImRGvXxLjhdmVzLo3H4/6IHGTTTTya1prc1sIG9PZ0kkpJp9i3sMXp+02eE35y6M/WjtfbqfaW9M+eKZxObj+wucPLyMeMLG6llqZa3DKa/l2/0tlhhWclyb+RW5UOatlYHTlIWlhW8FWs9N59KK0JdcVt7Vk+05bMq9la169UXmPZz1o7BGN4AMVSzQk85Qi3xcU2eqTXZnnKn3Pj9ip/Zw/LH4Dml6nnKvQOxU/soflj8Bzy9Ryr0K4xjVi7VNQSSglHopJZrW9nN5dh0XDotU7fmVGW07NI3fk+oZ15z3Rp5dsmsvYmaeKS1Wo+rNmDH3myOYiquVqtDf2s12ReivYji7nubPpmDFRxoJehKfkys6/wCRU39GK5LW336u4k4a7sqOO2PcIfNk8Jxz4AOLjCzqdjrp/Vhprk4a/car0nWyZw+xwyYNeuioyoO2LUs9dyu+jJ7XTpp+xPwM+LWNYEmvPRxvs0sxx+LOQzhNFkTOy01GEEt0V4H03GrVdMYr0Rz825SbZmN5iACN4ip5VIvjHwZxn9RVqN8ZLzX+C0wJNwa+JhuSWVaPPNewi8Dny5kfjs25i3Uzh49qZ2lLdGnFd7bfifXOFx1U38TkM5/3NGPA1nU7Um/qQlJdeqK/UZcTm1Tr1ZjhRTtLKOeLgAGjflBToVovfTl3pZp96Rtok42xkvU12xUoNFRnWlAW7d/0el+FH9COQu8cvmy/j4F8v9FPlWzmmWFhSpo3fUkvq+VfcsyVX+WdBwxbjFfErRFUfSu3Qmt1Yro2Wy0qcISqVEm5LzYqUm285Pbt3InQyIQgku5z9/DLsjIlOXRbOLemKbTXzTqaEfRp5xXa9r7zRPInLp2LDH4Zj1eW38ev8HPu+7atd5Uqcp8WlqXXJ6ka41yn2RJuyqaF77S+HmS66sAt5O0VMvuU/fJ+5dpLhifuZS5HG32qX1f/AAmN23ZTs8dClBRW17W2+Lb1tkuMIxWkUl19l0uab2zbks1kzM1FVYiup2atKOXQeuD+693Wtn/06fDyFdWn5opMir2cteR7h2+XZamlrcJapx4rc1zR5mYyvh07oY93spfAs6x2uFWCnTkpRexrw5Pkc3OEoS5ZLqXMZqS2jOYmQAABxsR37GzQetOo10Y/3Pl4krFxZXy+HqaL71XH4lYTm2228222297ets6ZJRSSKRtt7LGwTdzpUNKSylVel1Ry6C9/ac7xC5WW6XZdC4xK+Svr5kBxVZnTtddPfNyXVPpe85u+OrGd9w6xTxo68uh3Pk3t6jUq0m8vKJSjzcM813PPsN+HNbcSv43S3GNi8uhYhPObABHcdW5U7LOOfSq9BLr8592fejRkT5YfMsOF0uzIT8l1KrKrR2RbcbE4WKFN7YUoZ9cUnL3kjiVLnhSivTf2OJV28pz9Wzgnz8tyX3dX06cXyyfWtp9H4fkK/HjNehQ3QcJtM2iaajxgEYv6upVcl9VZdu1nDceyFbkcq/StFvhQ5YbfmLhp51U/RTfu955wGpzylL0QzZar16nF+UCztV4T3Tprvi3n7Gj6vwqe63H0ZyedHU0zQwhbVStUHJ5RmnBvhpbPakb+IVOdL15dTViTUbFvzLRObLoAHKxNbFSs1WTetxcY85TWS+PYSMWt2WxSNN81Ctsqo6ooi3bv+j0vwo/oRyF3jl82X8fy18v9FPlWzmmWLg2lp2GUfSdRd+ol1LcC/wCGy5YRfoys5QabT1NPJ9a1MqmtPR9KjJSSa8zqXFcFW1t+TcVGLWlKT2Z7NS1s21Uys7EPMzq8bXMur7E3urBFCnk6mdaX3tUPyrb2tk2GLCPfqUF/F77OkfdXw7/cktOlGKSilFLYkkkuxElLXRFW229sQqptpSTayzWazWezNbjzY09bMh6eAA5993TC003CWp7YyW2L49XI3UXypnzRNVtSsjplYXndtSzzcKkcnue6S4xZ0tF8Lo7iU1lUq3qR7d151aEtKlNx4rbF9aYux67V76+ortnX2ZKLJjvV87RzfGEv7X8Sss4S/wBEvuTIZ/7kbUsdUd1Krn/Iv7jUuFW+qNn4+HozmW/G9WSapQVPm3pS7Ny9pJq4VBdZvfyNM85vpFaIvWrSnJylJyk9rbzbLOEIxXLFdCFKTk9skWFMOOtJVaqypLWk/wDsa/t8Suzs1QXJDv8A4JeLjOT5pdixEihLYh+P7kdSKr01nKCymltcNufZr7G+BEyquZcy7lzwjMVUnXPs/wCGV7RquMoyi2pRaaa2prY0V6bT2jp5wjOLjLqmTu6cex0UrRBqXpwSafNx2rszJ1eWte8c5kcEmnup7XozctmPLPFfNxqVJbllortb9yZnLLguxor4NkSfvaSIJfN7VLTU06j5RivNiuC+JBssc3tnRYmJDHhyx7+vqdPBdyO0VlOS+aptNvdKS1xj73/k241XPLb7IicUzFTW4R8T/hepabRYySa0zkiJXlY3Sm19V64vlwPn/E8GWLc1+l9v+F3j3KyPxPLBbpUnq1p7Vx/yecP4jZiT6dV5o9vx42r4nap35Ta16S5ZZ+B08P6gxZLctr6Fc8KxM1bbfmaappr7z9yK/N/qDmi40L6v/Ruqweu5nFOZ6yl6tlj0SJPcti8nDN+dLW+S3I7rg2C8ancvFIpsq72k+nZGDFN0/tFFqPnxelDry1rtXuOixMj2Nm328yvyKvaQ0u5V84tNprJp5NPamtqZ0yaa2ikaaeiW3HjJwioV4uaWpTjlpZfeT29ZU5PDOZ81f2J9ObpamdetjWzpZx8pJ8FHL2vURI8Nvb66JDza0iHX7fc7VJOXRgvNgti5t72XGLiRoXTqyvuvdr+ByyWRy3bv+j0vwo/oRyF3jl82X8fy18inyrZzTLKwH9EXrz8SZT4C8wPyV9SLY7uV0qrrRXzdV5v7s3tT69veQ8qrT5l2O14RmKdfspd1/g4lzXrUs1RVKb5Si9klwfxNFdjre0WOViwyIcsvv6E7smPLPJdONSm+GjpLsa+CJ0cuDXU5yfBsiL93TRq3rj6CTVnhKUvSmsornltfsMZ5cde6bsfgtje7Xpei7kKpXnVjVdaNSSqN5uWe3jmtjXLYQlZNS5tl7LFplX7Nx6FsYftdWrQhOtBQnLcs9a3SyezPgWtUpSinI47Lrrrtca3tLzOmbCOADXt1ip1ouNSClHnu5p7mZwslCXNF6MZwjNakiHXlgeSzdComvRnqfZJbe1FtTxXysX1RX2YPnBnBtFwWmG2hP+VaS/pzJ0c2iX6iLLGtXka6uuu/+ir/AOufwNn4mn9y+5h7Gz0Zu2XDFpqf9TiuM2o+zb7DRPiFEfPfyNscS2Xlok9z4Mp02pVpeUl6OyC698v91FbfxKc1qHRfyTasOMesupKorLYVpNPQDxoAh+IMExqNzs7VOT1uD8xvll5vgRLcZS6x7lzh8XlUlC1bXr5kPtWHLVTfSs83zgtNf05kSVFi8i7r4jjTXSevn0MVG5LRJ5Rs9XthJe15IxVM35GyWdjx7zX3JDc+BKkmpWiShH0ItOb5NrUvaSK8RvxFXk8ailqlbfqyfWOyQpQjCnFRjHYl/ut8yeopLSOenZKyTlJ7bM56YGG02eNSOjJZrw6jRkY1eRDksW0ZwnKD3E4NquScfM6S7n/k5PK/p+6D3V7y/ksq82L8XQ0ZWOottOX5WVUsDJj0db+xIV9b7My0bsqy+o1zlqN9PCMux+DXxZjLKqj5nZu+6IwylLpS9i6jpsDgteO1OfvS/hFfflSs6LojqF2RAAR/EGGIWjpxehV9LLVL1l7/ABJuLmzp6d0Rb8aNnVdGQu2YbtNN66TkuMOkn2LX3ouK8+if6tfMrpYtkfIwUbmtEnkqFXthKK75ZI2PLpj3kjFUWPyO3HCjpUK1Wu1pRpycYJ6k8tTk975LUQZcQ57Iwr7b7klYnLByn6EVZbkAt674/MUlv8lH9COQu6zl82X8V7iXwK8/c+1fZx/PD4kB0yKZ4F3p/JNcJ2CdCzqFRJS0pPJNPU3q1ok1xcY6ZaYtcq6+WR1bVZ41IyhOKlGSyaexmTSfRkuE5QkpRemQG+cCTi3KzS04+hJ5SXJSep9uRAsxH3gdDi8ai1q5fVEcrXJaYPKVnq9kJSXfHNEd0zXkWkc7Hktqa/wZbLhy1VHlGzzXOS0F/VkexosfkYWcRxoLrP7dSY4ewTGk1UrtVJrWoLzIvi8/OfsJlWKo9WUmZxedq5K+i/kmCJZTAAAAAAHmQB6AAAAAAAAAAADzIA9AAAAAAAAB5kAegAA0b1vSnZ4qdRtJvJZJtt5Z5Lu3m2mmdsuWBrstjWtyIysc51YLyejSzyk285ZPfktSy7SxfC5Ktve2Q1nJyS10JjCaaTTTT1prY0VLWn1J6aaPoHpGsdXgoUHTT6dXJZcIppyfsy7Sfw6lztUvJETMs5YcvqV/ZqDqThBbZSUV/M8i/tmoQcmVMI80kkXHThkklsSS7jkW9vZ0CWkfYPQAAAAAAAAAAAAAAAAAAAAAAAAAAAAAAAAAAAAAAAAAAAADSve7o2ilKnLfsfoyWxo202yqmpI12VqyPKyq7wsM6E3CpHKS7mtzT3o6em6NseaJSWVuuWmbl04hr2daMJJw9GetLq3rsZpvwqrnt9H8DZXkzr6I6VbG9drKMKcXxyk32ZvIjx4VWu7ZtlnT10RHbVaZ1JOdSTlJ7W/91LkWFdca1yxWkRJzc3uRLMDXI9JWioskl82nvb1OXVls6yq4jlJr2UX8/wDhYYdD3zyJyUxYgAAAAAAAAAAAAAAAAAAAAAAAAAAAAAAAAAAAAAAAAAAAAAAAGneV2U68dGrBSW57Gup7jZVbOp7gzCyuM1qSIra8Ca/mq2rhOP8AcvgWlfFX+uP2IMsD9rNeGBau+rTS5KT9mo2PisPKLMFgS9Ts3Zg2jTalUbqyXpLKP5d/a2Q7uI22LS6Ik14cIvb6kkSK8lnoAAAAAAAAAAAAAAAAAAAAAAAAAAAAAAAAAAAAAAAAAAAAAAAAAAAAAAAAAAAAAAAAAAAAAAAAAAAAAAAAAAAAAAAAAAAAAAAAAAAAAAAAAAAAAAAAAAAAAAAAAAAAAAAAAAAAAAAAAAAAAAAAAAAAAAAAAAAAAAAAAAAAAAAAAAAAAAAAAAAAAAAAAAAAAAAAAAAAAAAAAAAAAAAAAAAAAAAAAAAAAAAAAAAAAAAAAAAAAAAAB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http://i.kinja-img.com/gawker-media/image/upload/s--pEKSmwzm--/c_scale,fl_progressive,q_80,w_800/141422881532518868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83" y="1802368"/>
            <a:ext cx="1603375" cy="87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b/b3/Wikipedia-logo-v2-en.svg/2000px-Wikipedia-logo-v2-en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085" y="1327894"/>
            <a:ext cx="159303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9/97/DNA_Double_Helix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085" y="3712712"/>
            <a:ext cx="1679290" cy="126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0" descr="data:image/png;base64,iVBORw0KGgoAAAANSUhEUgAAAfYAAABkCAMAAABD7OJyAAAA1VBMVEX///8iHx//mQAAAAAQCwsdGRkeGxsYFBQTDw//lgD/lwDS0dH/lACNjIwTDg6FhIT29vbg4OAJAAA3NTWzsrJ1c3NmZGQxLi7z8vJGREQmIiK5uLj5+flAPj6cm5tWVFTo6OiqqanJyMhNTEyMi4tZV1e3trbCwcGWlZX/ul9xcHAtKip9fHz/8NphX19raWn/5sj/9+v/yYj/vWn/+/L/4b7/rT7/oyf/1KL/zZb/xH7/8N3/3bX/slL/pi7/3sL/ogn/oC3/wXT/1av/qjz/piL/sExnKgjkAAAWx0lEQVR4nO1d53rivBIGXME0G0IvLiGQQCgpm7bZki33f0nHRZJnZBlCAmFPPubHPhtsVObVjKZJZDJHOtKRjnSk/xrZhut2x65hHqZ303XHY9c1qwfpfndkmz69bhK9Ld4lr9s98bOW35D92obYl9ySN83qsixZclmdehM3pXUBmfWLYa3pzQcG/8RwGsNms71wEk8SL85rHcXvXZJlZdo/6dpp49xAaUMcn869WrPtnTjGNqvKdC68fq0/qriv/JYxGE6ziqKo037FXf9qa1xp03dn483t9+rzjv96tjOvJ152Zz77FKVTqyQ5XU1dDcaiacmKmqWk+gjUTkVC7/QZDch3h4qkKaqqaJbcd9C77bJFnujtbvp8zElfD16Me9elbEPItMa0uYEE/dhOW5XkcCSKbsnNhXARVk/YzNrkBXeohVNTNVlqluz0GVAae5pF5hGwsO+ky45ZmVpl9q5uCdpvXdT8wVRIG07N0sLXVU1qIj5num2rrEbPZLmBYbMvRrPFUDRjd2jpMeSUFFmZJUZiSwojKWi/N7M08B1rxOTNaEsKfOKlSLx9ospKonef04IvuJK6gXSP53S1NLVQ+6oue4I15cRT07LhJzMZTE21OmtWbkjmHPJi7aSrJVXGLFflqcO9NAlHJNVDLs0hN1XrItZr1Rman67Bduy226r6367zI2idcIONSW6OuZcNKX4q+VOqDi38lXKNjMfRuVY15UzEgEFHTuldk0v8y2Mr5d2YIX1Oz49rVnJJa9YioSdPwTisgJtzrjPVmogmEPfUKSc70nksIza2BYNS+UFVwvasoAWzzXHJGtHlbfOPVOk0bmNomv2hZ/SGNjeCWhrbs4HEc6PmYO81Ejho/XA89eS8VDkpLr2FlJx/3MMFz9mtYS8JNElAco2XwxIHe3JqKs8NRI4m6kmVBGtlnBULmuwhcGLY7b6eeLcRvSR4lI37NGb+Jtw7XWTqAzQCVzhYMFMMFQf7REp+xToJmi0L0FQ13lro8cqCH/+M49e2sJ8IBhiRInOKnoN9IuhK1dJN0268zlVNB1yVEmtlXGZPlbJsga1Eb0N5Z7D3huH/AsNEY71YUbvRI181WnGrWZlq6bNBxmiWvHHGbsARmJ21qPtTKNupsJumUFFIbqbVFzarDTkGzNdomqgtzLNtYZ+teV8pYwwx7LZwvSQmEDOGWaSaVGvMLoYqWwYSt74M9kSzvNnAOR1prOsy7IDBXgmmoVq1mTNYTOm7qhogEz7Kyp3GxDn12PavUC50fdj7dR92cwEarrbTtnVGOlomGPaLpH4J+mxnBins5jhQSpVFSqqChHdL2Adr21emdjrsDTFjJN7YoUQZqVpzNxyBPWiSrV7NIiuzlSXgqHLDiJ6YFZV2B/cECrsRjKxcq0ftVqgilU8JHopeidTouEYBoWaIOfKVfGYyywygTVfirRYF+FF0IFAoIOxWPWXNSI5Y2P3lDdccaizq3SfuG9iM2g52vn2e9CHEA8KutVK+qvPWBsdIVYnZay/Ih1YFvrog/ShZgIThUXMQsJvAXh9pwVZuMyYwt8/OtH1+aVMmTD2P4K7WyG5xUbdPM+7EboOpmh2EcVmueaN2U8Ksl+GgESebadZYugqRIAOwRGnWtD30+mWsQdQmhGYz7BpQTjU0Ed8F75SxKydBOwfCnj1NGuVkOHZGQHRLULNIG1TIcCXwpTF5VZmiPabaIN1rHge7MvL/kaGRQ3G3zly/MaUJLKYe1TpULfVGk1a12kWO5CnkoqLPjEBS7HEf7bhqFnxjkwBtIqg6cFvycBwwp2cs8H4vQTPQlCwZE7/NSLEJilW8NR8bpnHmodZlgAeCPdXisYRGHd3typyvMo8+h5JDFaHONdQb6vwMItiDschIS9I9VGv4gsPZySaBXT+hn9SHQ28Ct8pqH4grXH0LxEy4VhOwq7rk26JCsdcsKREGsgBfKpDP5VjwHISMhTwPd8BRqYPaB/ypYtSpbTiArUMhKiXMS81SynxMwxL5cHRLQIoxIDuKnWU1prLOyKtJ+96eRu8qfcYgqnIUzivttaO1E1gEEheIoWuln0kjFzJGhqoiC9GCdhgPu5atjN1xqZO07ZTyyBnXZ1nMTMC1KtTBCNwT2FqZZyU3S9Sz2rHZE2RWgvaRPQN0CQ+7al2MTaM7xB+XOZcSflWtJVICxA2MsSHCLnIJ6nRFUH4z2BOGZDw3bcQ9MpUEJ8SjTfIdC5wFomsc7OV5ZDlUF/xeqPcj5dE7QduxHFtoJmgKD96EEoatQJ66eDyQP3BEkMtouclxQIuDXVUI9/Feoc0FoyA6DfMwpFa0KpnKdXloAVEZ1qjZSGFPQOtrETbjROLEi1opp4YY5oC9FnIyDAQ70EcYdmB+tPFuqMWh8SEEUY+FxYG+IN4TPdCYNlqTCmypaBOBOhstCBSagfiqzZboY8TPE7iAfO80QQRLNWsnn81C3NVOFf7ptyKaFOWIRMZEYef1uL90KYeSK4LOI9XV9LvxLSQ9NAt1LFMtqDrTYQf2zZhTA/EidKG467HKNiW/+3IUddJs1P0CZnfaa1KSI6zip+DRBWyjBr8E1QzgDoYdqCUUuRHBPom+qYmcO7L6yCKqZlP1QibmukTUK4VdTqaT6eykZJ6DICE0QggDuvXBidf0+S9xKgGldIAMIdiVWNgzdg3KHdoBoUQC2DPVcd2ZzWuy3zvIHcBJbYLd4VQ8VHjwkY425BZ0PGOLF8MOPc0RTMQl9+8MmbpQvloIBKbjxYUsZN50TAR2gUSzvJGU1BpEU8vClYWoatjcJ6+CHWXI4I6BOTAEjekiA83mmVABanUN7FwAFXnhrlikQ4Lxgji8g2BHkguNfwHs1GXgVBahyJIgNj61/ZrijcuxyOMqZIMsSOaQIakCe93QUr+1kV4FO1IRM6hvJcgbqLKFsCcI5kDXwI5jgcDQyHB+GpdBOUWWC11zCHZkbNTBpAWwEz2uDIVYOlJIUXtkwekidyATbz/EZSawi9Q16VO0r5iRSxursS3oVbCjQMEEGUoQKuiPvQ72k1cpeRxZVi0bPkQSjYPvVKiymKkYdvgNdz3sxJtKw9IY+xRxim4vaQq4SlV3ZMMR2EVWP4Fd1NDbYG+ZhtsdwI06DXYcqKwDXmKoID83wd6zDXfseGpaW4A4XxIbNz3opSk13IQr3Pcx7PB9cz3sZJGKzTREdFeSUup0qAtHdk8Ku8AV66bbbVvC3jPdwWzUb3Y0S0LWzSthh244cm5fB7ttnFXm7aCOUkIVGmmwV3HEXcbqrrfO+kY2ATOYkF8HfYJNsBOs0j0mRhssOrYfEsgo7HbyReogCNbPNrCbzryvSpauqck4axrsGBAEO0rWbobdHp+0O3JU5cj3ngb7DC1NXqDNNI8joBZeE73kMJVhWmMC2Ek+S4QOR3R3EdjfETHbvQf+Er29C9hbjqdZWlo6bd+w98aNqaQn8r3iXhidYRXPl8ogPc5H1lpwxag1OzlMLmq4FnaqWHA9ipCo/SOnwU5eIHPeK+ytAZ9q5ei9sEN3LAn7mSelr7hEL5Ro3oKQxTn+OEaXgB110CEaF8G+hbRT/01Nq9GPibgQaiftBWIdqp2wrX3CPq6tK2IMG3gn7I01DhyuAxaRGPYGygFoCd+p/nrYaQYUKSVkla+H3dwe9mzaCzTFou4b9pKI7XiH3SPsriIqy0K9C2HH4TlVTZhIKP22Pew47fcq2JX+5nMtJLZxeNgrXCJV0XxDWu80EV/2BnuXq6pWtbIk6WoT5tBFsBvYEhC4Mf8m7Cf/COxcwbNm1RqDsWGardf47e+G3cDbiyJNR5Vu0PuGVEzVQ7UPsiA1+/GwZ5XNSp7geGjYsTmslEnRZ+Z1Ubr3wm5Psefdr9vkyYZUzCketqi8bQuTblew78KkY/HDfcLeQhEPrQbiDR8BO/K8VX0Sz2497GOuYEcUJkGw8+EaDLsisOS3gZ06cDg4LCTqwJU3OHAkP7Qn2FFQW+nDYX8A7FwFJSwlWAs7XqxcNbKw8bWws1jjm2EXlMem0MZwDRkDyersB3aUd+YChh8A+wz6YDigvRb2CxyeE9ap4ECc2u+lP2TtvxV2FqXbcJw9E9eipAZnycRJYm0/sCNFyFUq7h/2VgflW9DU1sGOPHJxnsKnHlxTfHE7gl0Yk98KdlJPsKachRJLxaSF7z1hKma3sC9QYQRagKioaj+woyos7kjzGkvexr6blJb28tBOgKXLFa73N8NO1FZqia/tU/Q/utTTknVVMjeygvYDOyyDwimnjAmFZT+wo1oHTmZhPQ4HO/bdhHWsIVXQFoKbR/l2SZRv3wp2dlhBOJBuWGUhhyPokYkJq64zQBuYcA67hd2E/OOSVOOUsscdwo6KsBQbfqGFFiTKrfGBhkVl4DhdN7lXYmhx6SlacWVRdc1WsBOeqFOhBxdpJ1LTW6GW+vqiqikqqtot7AYqJMcvIcbASvWdwd4bQS2MYTdQ2YwGuJk4lKOVZcuyfHHqV8aoDZxTxwGduXAPeTPs1IMTmhnku0StszMxtuDVOO96gf7cJ+y4OhMF5WF0YWewYzcMw45OSSGro5mat1HKljWENzjBwn1cstiCeiYG+M2wM0NMtLkTASZLgi5GsflXpT4BUU57gR3ZVLgEkyt6B2tzh7Cneo/VGo64g9NxvLBj0qxshQ0V1vbhdDzyBWIRfTvsZHPnT6qFRHZzjbCKKBrxUR/m3+HjETuWdixTcMg4IAJrb/cEO1r9ExyFU+IDNmnH5mNQZJUuElRfg0w/eEwHNP522FnBa9IvI49YhSsL2Ig894aGX94P7CjnCcuq0fnnEJX41rFdwV5FHha0KF3+dHxcHLle2CNYmGWODmHJ8b6LVAY4ePp22Nl5xqRfQZw7NoXUs7EZwfm4/Vjy+IhwXP2cVKVlppN2Z8njOw3iyl+jw1d9sGiL+D4Zjhjv0U6lMLRQ+xDEd8BOZTiRHqCX+2iMU7R6XE6IOxWE+OTWfvz2Pk57kiOqtuiaH+YB7clv9xkdiV3PEdwoQDOrr4I9PqXQx4mmcHrVOrqjCZ4yfwfsNCyfOIdONA44V0sZqHl8OzRDEm8VHxClCyosGoMz56IpujyKXZmwpyhdwBqvdHZ22hdWeBGrbkvYsbenaPPTyQm+BlCDV1a+A3aWJ5dxyGYmyNLQKyO4Cm92tjxxicmuYU9cBBNcP5FSzkj3oh3G5KdcT0pwz7DYZiNStCXsXNIm8PF13D46A74t7EalsXDoH3TnkC9inlQp6qjAkzUGLiHyacCuMIi1/35g5w4YYOIYJJGg+Q4zcBWRWqFNY0VEbukTwC64KjeGvZru5keTQqHxLWF3LFnTpD4BqUtFSG6Tq7mrLr0UVM2i8DILNMo1Fmcw2EWnyQvKdp5vX+MGSxVkaUsnZIA7hN1OuQwq+H7/BHndhLkA9uBOZknS9I4SlN/J4NJHeALRSNx3huaII+Pbwe5Gu5FOK+jYgBXJK9VdpxJftMz7dSytoErtkmHbprNgN+TI0BnYE+zsciQRR4xY3YN7U3dZXZN6WaDuwwzcL2tOBIzCrsjW1DsZuIYZknFWWrSztNoeHTwdr8Fd4lIn28FOz7yzi8A8xkt/eBK4CVTifbXWVItflaSyFF+LJLp8dPe1dOZUyBU1HCmrQlSsOJOx0xLKhcBn8MkKbkOOV501Y3cpB12ocrl/6trcTHpmd9GUgo7weeOxykcBGBp8Fmw72On2wmKIoit/wxeSATlzmjIouY3sxb1VzhqiAWjkQnJyQZyipdxU9SbYIbMTt5KHfCUwkx0I3ubtw65YU8HvI0TUGs8VWeWOShh9oQmhJC8J3w52ahfFLqDtCWcjutnEFLtL0gUGeH918qbHXwCuWENiplRHweA0eMnhu2HnolMziVt24LL+8EJa1YI506HUHKytTzUricKLFvoxADrHfnLtINg3noohOxS8DLA3Sxw10XRxQUV1kTyVImf5/AwxetfBLriinyTUNxyGcjoSuzNQ1Sy5HRsgvZGlWljvtMA1kBKKRRpSfDWkhIplHPiEW56uJ8dOm1K2soN4KU0kVcNHGnubf8DGTuJpzGV456iqW7XE1U+ZIJAAhokQ6MFJE7e6F8qLgl902xa6Us8apf7YUreGLjpULC35Ux0R46SaYNLkOk5Rrrdak5JTEM33oqNHF3kqowEe50yZcX2akxIlh7ssoBQ/wd+px0+Sq9Mo9cth72WtX8E271nW281vVJmDWmBmyeEPIHVmKbWO3dRhgkkPbPphKfg9HT4a6y402QoRsXwg1/4w0rihy+GYgpG1HVvwytmp3+NE9MRnW0DCmdgTMaeT1DJ8MjfX9++HembQvb3XPlpu3alUJvXxDn/szBYyzOj6HVUmZ5t+DCu4X/fMqZxWBmev/dmpI4W0Wl0uV6tDj+JIH0U3t/fnf4qMflzfXx56SEfaMz3df/GhzhdyjAp5H/r7Q4/rSHuk2y/5IkA8hr54e+ihfTp6yv35degxhLT8LcQ8oOLVoQf36eihWCj+Xh56FJnVdSrouVz+/NDD+3S0+pH3N9DnA9tNNz+KhUIhny9CYuug8OWwo/uM9PS36MtT4eXpkIO4LBZz355fHq/uvy6Xq5vVzdPy69UzBT5/fcixfVK6OS8G+2fuoMCvVqubxIeXd4Xj3r4/egzEqlDMXR9U4gV0W4xg/zeMzk9H97lC6Cjlzv+t2MhTOK7c0YHbEy3vilFwJP+8TCrbg9Eq0vLFY5R2T7R6LhLzqfj7/sBcvmHbfCTthR+HHM0npysaEy0UfzweUNevHn7naCDhKVyL+ZfDjebz0+2PIouGFv/eH0bX314XAg++GP31KxxR8etBhvJfId+TiyMkvkP34bG7p6u7Yj4HdvOX8K/CcWvfL90X8jD39ePqA5X9zf0zC8wVn6PPfheOMbqPoNVfGBr3lf23j0EeYu53S6JykUV31PEfQL9yscBHyP+52rO2X93/BQF4v3+Kc7i1F3L/kEf5eQnu8BT5wvmvfe2vt1d/iljDPLOunkNhf9xTz0fCtLzjk6BhjcvV112L3WUg5rivYi5W6aGOLxT+tYjx56X7XDHHUyGobHv8uisQbu//For88soj0f4apoiO2bePo5vHYhL4CPrC8/3t+7C//Pr4h5dyot+R/fg3EPbcUdg/klYvxbwA+EDrBkWOXx6/LrcH5PL2/vpbUEwhqKQpFL9h0zHU8cec60fT03UK8Az73O/rh9vl5WZrb7W8/fX4/C1XwGWxGHTeT3vw9U3h7mjGfzj5wK+pcAvAz4c43t19OX95uP/+fenTZUTBf79/f7i6Pv/y7S7cHfKF1LYEoGcyQfYtf/gqv/8irR5za4En6NMyuHyBCXM+iKwHHwX/Wd9EvvgsiMgsfVVTfPj4KR8poNXDt3Rdn7YINuCMXi8WroWBwPP80Yo/JN3cnhc2i/ybyN8kvj2ITYNVYNgfN/aD0tPj7zRb7B2YB9V7t2nI3hePqB+ebpYvd7tE3se88Lwu4vsr93JE/V+g1dfrHSHv6/bc8/0Gt/+YZP9naLV8+V14H/S+mOd/nu8sxnukj6Gbp/vzn4V1TvgaxP3v3f19uDxq7/9Luln60OfWBmAEiBdzP5/vl0fd/f9NT8ur559RuHWNn14II3kFH/Gr5b919OJIb6fV5feHl7934cGKKCZHqUiupbj7cv3w/Sjjn5OeLm9vv/+6uno5J/Ry9fD99vby6biNH+lIRzrSkY70TvofjTf63RMGEP4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data:image/png;base64,iVBORw0KGgoAAAANSUhEUgAAAfYAAABkCAMAAABD7OJyAAAA1VBMVEX///8iHx//mQAAAAAQCwsdGRkeGxsYFBQTDw//lgD/lwDS0dH/lACNjIwTDg6FhIT29vbg4OAJAAA3NTWzsrJ1c3NmZGQxLi7z8vJGREQmIiK5uLj5+flAPj6cm5tWVFTo6OiqqanJyMhNTEyMi4tZV1e3trbCwcGWlZX/ul9xcHAtKip9fHz/8NphX19raWn/5sj/9+v/yYj/vWn/+/L/4b7/rT7/oyf/1KL/zZb/xH7/8N3/3bX/slL/pi7/3sL/ogn/oC3/wXT/1av/qjz/piL/sExnKgjkAAAWx0lEQVR4nO1d53rivBIGXME0G0IvLiGQQCgpm7bZki33f0nHRZJnZBlCAmFPPubHPhtsVObVjKZJZDJHOtKRjnSk/xrZhut2x65hHqZ303XHY9c1qwfpfndkmz69bhK9Ld4lr9s98bOW35D92obYl9ySN83qsixZclmdehM3pXUBmfWLYa3pzQcG/8RwGsNms71wEk8SL85rHcXvXZJlZdo/6dpp49xAaUMcn869WrPtnTjGNqvKdC68fq0/qriv/JYxGE6ziqKo037FXf9qa1xp03dn483t9+rzjv96tjOvJ152Zz77FKVTqyQ5XU1dDcaiacmKmqWk+gjUTkVC7/QZDch3h4qkKaqqaJbcd9C77bJFnujtbvp8zElfD16Me9elbEPItMa0uYEE/dhOW5XkcCSKbsnNhXARVk/YzNrkBXeohVNTNVlqluz0GVAae5pF5hGwsO+ky45ZmVpl9q5uCdpvXdT8wVRIG07N0sLXVU1qIj5num2rrEbPZLmBYbMvRrPFUDRjd2jpMeSUFFmZJUZiSwojKWi/N7M08B1rxOTNaEsKfOKlSLx9ospKonef04IvuJK6gXSP53S1NLVQ+6oue4I15cRT07LhJzMZTE21OmtWbkjmHPJi7aSrJVXGLFflqcO9NAlHJNVDLs0hN1XrItZr1Rman67Bduy226r6367zI2idcIONSW6OuZcNKX4q+VOqDi38lXKNjMfRuVY15UzEgEFHTuldk0v8y2Mr5d2YIX1Oz49rVnJJa9YioSdPwTisgJtzrjPVmogmEPfUKSc70nksIza2BYNS+UFVwvasoAWzzXHJGtHlbfOPVOk0bmNomv2hZ/SGNjeCWhrbs4HEc6PmYO81Ejho/XA89eS8VDkpLr2FlJx/3MMFz9mtYS8JNElAco2XwxIHe3JqKs8NRI4m6kmVBGtlnBULmuwhcGLY7b6eeLcRvSR4lI37NGb+Jtw7XWTqAzQCVzhYMFMMFQf7REp+xToJmi0L0FQ13lro8cqCH/+M49e2sJ8IBhiRInOKnoN9IuhK1dJN0268zlVNB1yVEmtlXGZPlbJsga1Eb0N5Z7D3huH/AsNEY71YUbvRI181WnGrWZlq6bNBxmiWvHHGbsARmJ21qPtTKNupsJumUFFIbqbVFzarDTkGzNdomqgtzLNtYZ+teV8pYwwx7LZwvSQmEDOGWaSaVGvMLoYqWwYSt74M9kSzvNnAOR1prOsy7IDBXgmmoVq1mTNYTOm7qhogEz7Kyp3GxDn12PavUC50fdj7dR92cwEarrbTtnVGOlomGPaLpH4J+mxnBins5jhQSpVFSqqChHdL2Adr21emdjrsDTFjJN7YoUQZqVpzNxyBPWiSrV7NIiuzlSXgqHLDiJ6YFZV2B/cECrsRjKxcq0ftVqgilU8JHopeidTouEYBoWaIOfKVfGYyywygTVfirRYF+FF0IFAoIOxWPWXNSI5Y2P3lDdccaizq3SfuG9iM2g52vn2e9CHEA8KutVK+qvPWBsdIVYnZay/Ih1YFvrog/ShZgIThUXMQsJvAXh9pwVZuMyYwt8/OtH1+aVMmTD2P4K7WyG5xUbdPM+7EboOpmh2EcVmueaN2U8Ksl+GgESebadZYugqRIAOwRGnWtD30+mWsQdQmhGYz7BpQTjU0Ed8F75SxKydBOwfCnj1NGuVkOHZGQHRLULNIG1TIcCXwpTF5VZmiPabaIN1rHge7MvL/kaGRQ3G3zly/MaUJLKYe1TpULfVGk1a12kWO5CnkoqLPjEBS7HEf7bhqFnxjkwBtIqg6cFvycBwwp2cs8H4vQTPQlCwZE7/NSLEJilW8NR8bpnHmodZlgAeCPdXisYRGHd3typyvMo8+h5JDFaHONdQb6vwMItiDschIS9I9VGv4gsPZySaBXT+hn9SHQ28Ct8pqH4grXH0LxEy4VhOwq7rk26JCsdcsKREGsgBfKpDP5VjwHISMhTwPd8BRqYPaB/ypYtSpbTiArUMhKiXMS81SynxMwxL5cHRLQIoxIDuKnWU1prLOyKtJ+96eRu8qfcYgqnIUzivttaO1E1gEEheIoWuln0kjFzJGhqoiC9GCdhgPu5atjN1xqZO07ZTyyBnXZ1nMTMC1KtTBCNwT2FqZZyU3S9Sz2rHZE2RWgvaRPQN0CQ+7al2MTaM7xB+XOZcSflWtJVICxA2MsSHCLnIJ6nRFUH4z2BOGZDw3bcQ9MpUEJ8SjTfIdC5wFomsc7OV5ZDlUF/xeqPcj5dE7QduxHFtoJmgKD96EEoatQJ66eDyQP3BEkMtouclxQIuDXVUI9/Feoc0FoyA6DfMwpFa0KpnKdXloAVEZ1qjZSGFPQOtrETbjROLEi1opp4YY5oC9FnIyDAQ70EcYdmB+tPFuqMWh8SEEUY+FxYG+IN4TPdCYNlqTCmypaBOBOhstCBSagfiqzZboY8TPE7iAfO80QQRLNWsnn81C3NVOFf7ptyKaFOWIRMZEYef1uL90KYeSK4LOI9XV9LvxLSQ9NAt1LFMtqDrTYQf2zZhTA/EidKG467HKNiW/+3IUddJs1P0CZnfaa1KSI6zip+DRBWyjBr8E1QzgDoYdqCUUuRHBPom+qYmcO7L6yCKqZlP1QibmukTUK4VdTqaT6eykZJ6DICE0QggDuvXBidf0+S9xKgGldIAMIdiVWNgzdg3KHdoBoUQC2DPVcd2ZzWuy3zvIHcBJbYLd4VQ8VHjwkY425BZ0PGOLF8MOPc0RTMQl9+8MmbpQvloIBKbjxYUsZN50TAR2gUSzvJGU1BpEU8vClYWoatjcJ6+CHWXI4I6BOTAEjekiA83mmVABanUN7FwAFXnhrlikQ4Lxgji8g2BHkguNfwHs1GXgVBahyJIgNj61/ZrijcuxyOMqZIMsSOaQIakCe93QUr+1kV4FO1IRM6hvJcgbqLKFsCcI5kDXwI5jgcDQyHB+GpdBOUWWC11zCHZkbNTBpAWwEz2uDIVYOlJIUXtkwekidyATbz/EZSawi9Q16VO0r5iRSxursS3oVbCjQMEEGUoQKuiPvQ72k1cpeRxZVi0bPkQSjYPvVKiymKkYdvgNdz3sxJtKw9IY+xRxim4vaQq4SlV3ZMMR2EVWP4Fd1NDbYG+ZhtsdwI06DXYcqKwDXmKoID83wd6zDXfseGpaW4A4XxIbNz3opSk13IQr3Pcx7PB9cz3sZJGKzTREdFeSUup0qAtHdk8Ku8AV66bbbVvC3jPdwWzUb3Y0S0LWzSthh244cm5fB7ttnFXm7aCOUkIVGmmwV3HEXcbqrrfO+kY2ATOYkF8HfYJNsBOs0j0mRhssOrYfEsgo7HbyReogCNbPNrCbzryvSpauqck4axrsGBAEO0rWbobdHp+0O3JU5cj3ngb7DC1NXqDNNI8joBZeE73kMJVhWmMC2Ek+S4QOR3R3EdjfETHbvQf+Er29C9hbjqdZWlo6bd+w98aNqaQn8r3iXhidYRXPl8ogPc5H1lpwxag1OzlMLmq4FnaqWHA9ipCo/SOnwU5eIHPeK+ytAZ9q5ei9sEN3LAn7mSelr7hEL5Ro3oKQxTn+OEaXgB110CEaF8G+hbRT/01Nq9GPibgQaiftBWIdqp2wrX3CPq6tK2IMG3gn7I01DhyuAxaRGPYGygFoCd+p/nrYaQYUKSVkla+H3dwe9mzaCzTFou4b9pKI7XiH3SPsriIqy0K9C2HH4TlVTZhIKP22Pew47fcq2JX+5nMtJLZxeNgrXCJV0XxDWu80EV/2BnuXq6pWtbIk6WoT5tBFsBvYEhC4Mf8m7Cf/COxcwbNm1RqDsWGardf47e+G3cDbiyJNR5Vu0PuGVEzVQ7UPsiA1+/GwZ5XNSp7geGjYsTmslEnRZ+Z1Ubr3wm5Psefdr9vkyYZUzCketqi8bQuTblew78KkY/HDfcLeQhEPrQbiDR8BO/K8VX0Sz2497GOuYEcUJkGw8+EaDLsisOS3gZ06cDg4LCTqwJU3OHAkP7Qn2FFQW+nDYX8A7FwFJSwlWAs7XqxcNbKw8bWws1jjm2EXlMem0MZwDRkDyersB3aUd+YChh8A+wz6YDigvRb2CxyeE9ap4ECc2u+lP2TtvxV2FqXbcJw9E9eipAZnycRJYm0/sCNFyFUq7h/2VgflW9DU1sGOPHJxnsKnHlxTfHE7gl0Yk98KdlJPsKachRJLxaSF7z1hKma3sC9QYQRagKioaj+woyos7kjzGkvexr6blJb28tBOgKXLFa73N8NO1FZqia/tU/Q/utTTknVVMjeygvYDOyyDwimnjAmFZT+wo1oHTmZhPQ4HO/bdhHWsIVXQFoKbR/l2SZRv3wp2dlhBOJBuWGUhhyPokYkJq64zQBuYcA67hd2E/OOSVOOUsscdwo6KsBQbfqGFFiTKrfGBhkVl4DhdN7lXYmhx6SlacWVRdc1WsBOeqFOhBxdpJ1LTW6GW+vqiqikqqtot7AYqJMcvIcbASvWdwd4bQS2MYTdQ2YwGuJk4lKOVZcuyfHHqV8aoDZxTxwGduXAPeTPs1IMTmhnku0StszMxtuDVOO96gf7cJ+y4OhMF5WF0YWewYzcMw45OSSGro5mat1HKljWENzjBwn1cstiCeiYG+M2wM0NMtLkTASZLgi5GsflXpT4BUU57gR3ZVLgEkyt6B2tzh7Cneo/VGo64g9NxvLBj0qxshQ0V1vbhdDzyBWIRfTvsZHPnT6qFRHZzjbCKKBrxUR/m3+HjETuWdixTcMg4IAJrb/cEO1r9ExyFU+IDNmnH5mNQZJUuElRfg0w/eEwHNP522FnBa9IvI49YhSsL2Ig894aGX94P7CjnCcuq0fnnEJX41rFdwV5FHha0KF3+dHxcHLle2CNYmGWODmHJ8b6LVAY4ePp22Nl5xqRfQZw7NoXUs7EZwfm4/Vjy+IhwXP2cVKVlppN2Z8njOw3iyl+jw1d9sGiL+D4Zjhjv0U6lMLRQ+xDEd8BOZTiRHqCX+2iMU7R6XE6IOxWE+OTWfvz2Pk57kiOqtuiaH+YB7clv9xkdiV3PEdwoQDOrr4I9PqXQx4mmcHrVOrqjCZ4yfwfsNCyfOIdONA44V0sZqHl8OzRDEm8VHxClCyosGoMz56IpujyKXZmwpyhdwBqvdHZ22hdWeBGrbkvYsbenaPPTyQm+BlCDV1a+A3aWJ5dxyGYmyNLQKyO4Cm92tjxxicmuYU9cBBNcP5FSzkj3oh3G5KdcT0pwz7DYZiNStCXsXNIm8PF13D46A74t7EalsXDoH3TnkC9inlQp6qjAkzUGLiHyacCuMIi1/35g5w4YYOIYJJGg+Q4zcBWRWqFNY0VEbukTwC64KjeGvZru5keTQqHxLWF3LFnTpD4BqUtFSG6Tq7mrLr0UVM2i8DILNMo1Fmcw2EWnyQvKdp5vX+MGSxVkaUsnZIA7hN1OuQwq+H7/BHndhLkA9uBOZknS9I4SlN/J4NJHeALRSNx3huaII+Pbwe5Gu5FOK+jYgBXJK9VdpxJftMz7dSytoErtkmHbprNgN+TI0BnYE+zsciQRR4xY3YN7U3dZXZN6WaDuwwzcL2tOBIzCrsjW1DsZuIYZknFWWrSztNoeHTwdr8Fd4lIn28FOz7yzi8A8xkt/eBK4CVTifbXWVItflaSyFF+LJLp8dPe1dOZUyBU1HCmrQlSsOJOx0xLKhcBn8MkKbkOOV501Y3cpB12ocrl/6trcTHpmd9GUgo7weeOxykcBGBp8Fmw72On2wmKIoit/wxeSATlzmjIouY3sxb1VzhqiAWjkQnJyQZyipdxU9SbYIbMTt5KHfCUwkx0I3ubtw65YU8HvI0TUGs8VWeWOShh9oQmhJC8J3w52ahfFLqDtCWcjutnEFLtL0gUGeH918qbHXwCuWENiplRHweA0eMnhu2HnolMziVt24LL+8EJa1YI506HUHKytTzUricKLFvoxADrHfnLtINg3noohOxS8DLA3Sxw10XRxQUV1kTyVImf5/AwxetfBLriinyTUNxyGcjoSuzNQ1Sy5HRsgvZGlWljvtMA1kBKKRRpSfDWkhIplHPiEW56uJ8dOm1K2soN4KU0kVcNHGnubf8DGTuJpzGV456iqW7XE1U+ZIJAAhokQ6MFJE7e6F8qLgl902xa6Us8apf7YUreGLjpULC35Ux0R46SaYNLkOk5Rrrdak5JTEM33oqNHF3kqowEe50yZcX2akxIlh7ssoBQ/wd+px0+Sq9Mo9cth72WtX8E271nW281vVJmDWmBmyeEPIHVmKbWO3dRhgkkPbPphKfg9HT4a6y402QoRsXwg1/4w0rihy+GYgpG1HVvwytmp3+NE9MRnW0DCmdgTMaeT1DJ8MjfX9++HembQvb3XPlpu3alUJvXxDn/szBYyzOj6HVUmZ5t+DCu4X/fMqZxWBmev/dmpI4W0Wl0uV6tDj+JIH0U3t/fnf4qMflzfXx56SEfaMz3df/GhzhdyjAp5H/r7Q4/rSHuk2y/5IkA8hr54e+ihfTp6yv35degxhLT8LcQ8oOLVoQf36eihWCj+Xh56FJnVdSrouVz+/NDD+3S0+pH3N9DnA9tNNz+KhUIhny9CYuug8OWwo/uM9PS36MtT4eXpkIO4LBZz355fHq/uvy6Xq5vVzdPy69UzBT5/fcixfVK6OS8G+2fuoMCvVqubxIeXd4Xj3r4/egzEqlDMXR9U4gV0W4xg/zeMzk9H97lC6Cjlzv+t2MhTOK7c0YHbEy3vilFwJP+8TCrbg9Eq0vLFY5R2T7R6LhLzqfj7/sBcvmHbfCTthR+HHM0npysaEy0UfzweUNevHn7naCDhKVyL+ZfDjebz0+2PIouGFv/eH0bX314XAg++GP31KxxR8etBhvJfId+TiyMkvkP34bG7p6u7Yj4HdvOX8K/CcWvfL90X8jD39ePqA5X9zf0zC8wVn6PPfheOMbqPoNVfGBr3lf23j0EeYu53S6JykUV31PEfQL9yscBHyP+52rO2X93/BQF4v3+Kc7i1F3L/kEf5eQnu8BT5wvmvfe2vt1d/iljDPLOunkNhf9xTz0fCtLzjk6BhjcvV112L3WUg5rivYi5W6aGOLxT+tYjx56X7XDHHUyGobHv8uisQbu//For88soj0f4apoiO2bePo5vHYhL4CPrC8/3t+7C//Pr4h5dyot+R/fg3EPbcUdg/klYvxbwA+EDrBkWOXx6/LrcH5PL2/vpbUEwhqKQpFL9h0zHU8cec60fT03UK8Az73O/rh9vl5WZrb7W8/fX4/C1XwGWxGHTeT3vw9U3h7mjGfzj5wK+pcAvAz4c43t19OX95uP/+fenTZUTBf79/f7i6Pv/y7S7cHfKF1LYEoGcyQfYtf/gqv/8irR5za4En6NMyuHyBCXM+iKwHHwX/Wd9EvvgsiMgsfVVTfPj4KR8poNXDt3Rdn7YINuCMXi8WroWBwPP80Yo/JN3cnhc2i/ybyN8kvj2ITYNVYNgfN/aD0tPj7zRb7B2YB9V7t2nI3hePqB+ebpYvd7tE3se88Lwu4vsr93JE/V+g1dfrHSHv6/bc8/0Gt/+YZP9naLV8+V14H/S+mOd/nu8sxnukj6Gbp/vzn4V1TvgaxP3v3f19uDxq7/9Luln60OfWBmAEiBdzP5/vl0fd/f9NT8ur559RuHWNn14II3kFH/Gr5b919OJIb6fV5feHl7934cGKKCZHqUiupbj7cv3w/Sjjn5OeLm9vv/+6uno5J/Ry9fD99vby6biNH+lIRzrSkY70TvofjTf63RMGEP4AAAAASUVORK5CYII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4" descr="data:image/png;base64,iVBORw0KGgoAAAANSUhEUgAAAfYAAABkCAMAAABD7OJyAAAA1VBMVEX///8iHx//mQAAAAAQCwsdGRkeGxsYFBQTDw//lgD/lwDS0dH/lACNjIwTDg6FhIT29vbg4OAJAAA3NTWzsrJ1c3NmZGQxLi7z8vJGREQmIiK5uLj5+flAPj6cm5tWVFTo6OiqqanJyMhNTEyMi4tZV1e3trbCwcGWlZX/ul9xcHAtKip9fHz/8NphX19raWn/5sj/9+v/yYj/vWn/+/L/4b7/rT7/oyf/1KL/zZb/xH7/8N3/3bX/slL/pi7/3sL/ogn/oC3/wXT/1av/qjz/piL/sExnKgjkAAAWx0lEQVR4nO1d53rivBIGXME0G0IvLiGQQCgpm7bZki33f0nHRZJnZBlCAmFPPubHPhtsVObVjKZJZDJHOtKRjnSk/xrZhut2x65hHqZ303XHY9c1qwfpfndkmz69bhK9Ld4lr9s98bOW35D92obYl9ySN83qsixZclmdehM3pXUBmfWLYa3pzQcG/8RwGsNms71wEk8SL85rHcXvXZJlZdo/6dpp49xAaUMcn869WrPtnTjGNqvKdC68fq0/qriv/JYxGE6ziqKo037FXf9qa1xp03dn483t9+rzjv96tjOvJ152Zz77FKVTqyQ5XU1dDcaiacmKmqWk+gjUTkVC7/QZDch3h4qkKaqqaJbcd9C77bJFnujtbvp8zElfD16Me9elbEPItMa0uYEE/dhOW5XkcCSKbsnNhXARVk/YzNrkBXeohVNTNVlqluz0GVAae5pF5hGwsO+ky45ZmVpl9q5uCdpvXdT8wVRIG07N0sLXVU1qIj5num2rrEbPZLmBYbMvRrPFUDRjd2jpMeSUFFmZJUZiSwojKWi/N7M08B1rxOTNaEsKfOKlSLx9ospKonef04IvuJK6gXSP53S1NLVQ+6oue4I15cRT07LhJzMZTE21OmtWbkjmHPJi7aSrJVXGLFflqcO9NAlHJNVDLs0hN1XrItZr1Rman67Bduy226r6367zI2idcIONSW6OuZcNKX4q+VOqDi38lXKNjMfRuVY15UzEgEFHTuldk0v8y2Mr5d2YIX1Oz49rVnJJa9YioSdPwTisgJtzrjPVmogmEPfUKSc70nksIza2BYNS+UFVwvasoAWzzXHJGtHlbfOPVOk0bmNomv2hZ/SGNjeCWhrbs4HEc6PmYO81Ejho/XA89eS8VDkpLr2FlJx/3MMFz9mtYS8JNElAco2XwxIHe3JqKs8NRI4m6kmVBGtlnBULmuwhcGLY7b6eeLcRvSR4lI37NGb+Jtw7XWTqAzQCVzhYMFMMFQf7REp+xToJmi0L0FQ13lro8cqCH/+M49e2sJ8IBhiRInOKnoN9IuhK1dJN0268zlVNB1yVEmtlXGZPlbJsga1Eb0N5Z7D3huH/AsNEY71YUbvRI181WnGrWZlq6bNBxmiWvHHGbsARmJ21qPtTKNupsJumUFFIbqbVFzarDTkGzNdomqgtzLNtYZ+teV8pYwwx7LZwvSQmEDOGWaSaVGvMLoYqWwYSt74M9kSzvNnAOR1prOsy7IDBXgmmoVq1mTNYTOm7qhogEz7Kyp3GxDn12PavUC50fdj7dR92cwEarrbTtnVGOlomGPaLpH4J+mxnBins5jhQSpVFSqqChHdL2Adr21emdjrsDTFjJN7YoUQZqVpzNxyBPWiSrV7NIiuzlSXgqHLDiJ6YFZV2B/cECrsRjKxcq0ftVqgilU8JHopeidTouEYBoWaIOfKVfGYyywygTVfirRYF+FF0IFAoIOxWPWXNSI5Y2P3lDdccaizq3SfuG9iM2g52vn2e9CHEA8KutVK+qvPWBsdIVYnZay/Ih1YFvrog/ShZgIThUXMQsJvAXh9pwVZuMyYwt8/OtH1+aVMmTD2P4K7WyG5xUbdPM+7EboOpmh2EcVmueaN2U8Ksl+GgESebadZYugqRIAOwRGnWtD30+mWsQdQmhGYz7BpQTjU0Ed8F75SxKydBOwfCnj1NGuVkOHZGQHRLULNIG1TIcCXwpTF5VZmiPabaIN1rHge7MvL/kaGRQ3G3zly/MaUJLKYe1TpULfVGk1a12kWO5CnkoqLPjEBS7HEf7bhqFnxjkwBtIqg6cFvycBwwp2cs8H4vQTPQlCwZE7/NSLEJilW8NR8bpnHmodZlgAeCPdXisYRGHd3typyvMo8+h5JDFaHONdQb6vwMItiDschIS9I9VGv4gsPZySaBXT+hn9SHQ28Ct8pqH4grXH0LxEy4VhOwq7rk26JCsdcsKREGsgBfKpDP5VjwHISMhTwPd8BRqYPaB/ypYtSpbTiArUMhKiXMS81SynxMwxL5cHRLQIoxIDuKnWU1prLOyKtJ+96eRu8qfcYgqnIUzivttaO1E1gEEheIoWuln0kjFzJGhqoiC9GCdhgPu5atjN1xqZO07ZTyyBnXZ1nMTMC1KtTBCNwT2FqZZyU3S9Sz2rHZE2RWgvaRPQN0CQ+7al2MTaM7xB+XOZcSflWtJVICxA2MsSHCLnIJ6nRFUH4z2BOGZDw3bcQ9MpUEJ8SjTfIdC5wFomsc7OV5ZDlUF/xeqPcj5dE7QduxHFtoJmgKD96EEoatQJ66eDyQP3BEkMtouclxQIuDXVUI9/Feoc0FoyA6DfMwpFa0KpnKdXloAVEZ1qjZSGFPQOtrETbjROLEi1opp4YY5oC9FnIyDAQ70EcYdmB+tPFuqMWh8SEEUY+FxYG+IN4TPdCYNlqTCmypaBOBOhstCBSagfiqzZboY8TPE7iAfO80QQRLNWsnn81C3NVOFf7ptyKaFOWIRMZEYef1uL90KYeSK4LOI9XV9LvxLSQ9NAt1LFMtqDrTYQf2zZhTA/EidKG467HKNiW/+3IUddJs1P0CZnfaa1KSI6zip+DRBWyjBr8E1QzgDoYdqCUUuRHBPom+qYmcO7L6yCKqZlP1QibmukTUK4VdTqaT6eykZJ6DICE0QggDuvXBidf0+S9xKgGldIAMIdiVWNgzdg3KHdoBoUQC2DPVcd2ZzWuy3zvIHcBJbYLd4VQ8VHjwkY425BZ0PGOLF8MOPc0RTMQl9+8MmbpQvloIBKbjxYUsZN50TAR2gUSzvJGU1BpEU8vClYWoatjcJ6+CHWXI4I6BOTAEjekiA83mmVABanUN7FwAFXnhrlikQ4Lxgji8g2BHkguNfwHs1GXgVBahyJIgNj61/ZrijcuxyOMqZIMsSOaQIakCe93QUr+1kV4FO1IRM6hvJcgbqLKFsCcI5kDXwI5jgcDQyHB+GpdBOUWWC11zCHZkbNTBpAWwEz2uDIVYOlJIUXtkwekidyATbz/EZSawi9Q16VO0r5iRSxursS3oVbCjQMEEGUoQKuiPvQ72k1cpeRxZVi0bPkQSjYPvVKiymKkYdvgNdz3sxJtKw9IY+xRxim4vaQq4SlV3ZMMR2EVWP4Fd1NDbYG+ZhtsdwI06DXYcqKwDXmKoID83wd6zDXfseGpaW4A4XxIbNz3opSk13IQr3Pcx7PB9cz3sZJGKzTREdFeSUup0qAtHdk8Ku8AV66bbbVvC3jPdwWzUb3Y0S0LWzSthh244cm5fB7ttnFXm7aCOUkIVGmmwV3HEXcbqrrfO+kY2ATOYkF8HfYJNsBOs0j0mRhssOrYfEsgo7HbyReogCNbPNrCbzryvSpauqck4axrsGBAEO0rWbobdHp+0O3JU5cj3ngb7DC1NXqDNNI8joBZeE73kMJVhWmMC2Ek+S4QOR3R3EdjfETHbvQf+Er29C9hbjqdZWlo6bd+w98aNqaQn8r3iXhidYRXPl8ogPc5H1lpwxag1OzlMLmq4FnaqWHA9ipCo/SOnwU5eIHPeK+ytAZ9q5ei9sEN3LAn7mSelr7hEL5Ro3oKQxTn+OEaXgB110CEaF8G+hbRT/01Nq9GPibgQaiftBWIdqp2wrX3CPq6tK2IMG3gn7I01DhyuAxaRGPYGygFoCd+p/nrYaQYUKSVkla+H3dwe9mzaCzTFou4b9pKI7XiH3SPsriIqy0K9C2HH4TlVTZhIKP22Pew47fcq2JX+5nMtJLZxeNgrXCJV0XxDWu80EV/2BnuXq6pWtbIk6WoT5tBFsBvYEhC4Mf8m7Cf/COxcwbNm1RqDsWGardf47e+G3cDbiyJNR5Vu0PuGVEzVQ7UPsiA1+/GwZ5XNSp7geGjYsTmslEnRZ+Z1Ubr3wm5Psefdr9vkyYZUzCketqi8bQuTblew78KkY/HDfcLeQhEPrQbiDR8BO/K8VX0Sz2497GOuYEcUJkGw8+EaDLsisOS3gZ06cDg4LCTqwJU3OHAkP7Qn2FFQW+nDYX8A7FwFJSwlWAs7XqxcNbKw8bWws1jjm2EXlMem0MZwDRkDyersB3aUd+YChh8A+wz6YDigvRb2CxyeE9ap4ECc2u+lP2TtvxV2FqXbcJw9E9eipAZnycRJYm0/sCNFyFUq7h/2VgflW9DU1sGOPHJxnsKnHlxTfHE7gl0Yk98KdlJPsKachRJLxaSF7z1hKma3sC9QYQRagKioaj+woyos7kjzGkvexr6blJb28tBOgKXLFa73N8NO1FZqia/tU/Q/utTTknVVMjeygvYDOyyDwimnjAmFZT+wo1oHTmZhPQ4HO/bdhHWsIVXQFoKbR/l2SZRv3wp2dlhBOJBuWGUhhyPokYkJq64zQBuYcA67hd2E/OOSVOOUsscdwo6KsBQbfqGFFiTKrfGBhkVl4DhdN7lXYmhx6SlacWVRdc1WsBOeqFOhBxdpJ1LTW6GW+vqiqikqqtot7AYqJMcvIcbASvWdwd4bQS2MYTdQ2YwGuJk4lKOVZcuyfHHqV8aoDZxTxwGduXAPeTPs1IMTmhnku0StszMxtuDVOO96gf7cJ+y4OhMF5WF0YWewYzcMw45OSSGro5mat1HKljWENzjBwn1cstiCeiYG+M2wM0NMtLkTASZLgi5GsflXpT4BUU57gR3ZVLgEkyt6B2tzh7Cneo/VGo64g9NxvLBj0qxshQ0V1vbhdDzyBWIRfTvsZHPnT6qFRHZzjbCKKBrxUR/m3+HjETuWdixTcMg4IAJrb/cEO1r9ExyFU+IDNmnH5mNQZJUuElRfg0w/eEwHNP522FnBa9IvI49YhSsL2Ig894aGX94P7CjnCcuq0fnnEJX41rFdwV5FHha0KF3+dHxcHLle2CNYmGWODmHJ8b6LVAY4ePp22Nl5xqRfQZw7NoXUs7EZwfm4/Vjy+IhwXP2cVKVlppN2Z8njOw3iyl+jw1d9sGiL+D4Zjhjv0U6lMLRQ+xDEd8BOZTiRHqCX+2iMU7R6XE6IOxWE+OTWfvz2Pk57kiOqtuiaH+YB7clv9xkdiV3PEdwoQDOrr4I9PqXQx4mmcHrVOrqjCZ4yfwfsNCyfOIdONA44V0sZqHl8OzRDEm8VHxClCyosGoMz56IpujyKXZmwpyhdwBqvdHZ22hdWeBGrbkvYsbenaPPTyQm+BlCDV1a+A3aWJ5dxyGYmyNLQKyO4Cm92tjxxicmuYU9cBBNcP5FSzkj3oh3G5KdcT0pwz7DYZiNStCXsXNIm8PF13D46A74t7EalsXDoH3TnkC9inlQp6qjAkzUGLiHyacCuMIi1/35g5w4YYOIYJJGg+Q4zcBWRWqFNY0VEbukTwC64KjeGvZru5keTQqHxLWF3LFnTpD4BqUtFSG6Tq7mrLr0UVM2i8DILNMo1Fmcw2EWnyQvKdp5vX+MGSxVkaUsnZIA7hN1OuQwq+H7/BHndhLkA9uBOZknS9I4SlN/J4NJHeALRSNx3huaII+Pbwe5Gu5FOK+jYgBXJK9VdpxJftMz7dSytoErtkmHbprNgN+TI0BnYE+zsciQRR4xY3YN7U3dZXZN6WaDuwwzcL2tOBIzCrsjW1DsZuIYZknFWWrSztNoeHTwdr8Fd4lIn28FOz7yzi8A8xkt/eBK4CVTifbXWVItflaSyFF+LJLp8dPe1dOZUyBU1HCmrQlSsOJOx0xLKhcBn8MkKbkOOV501Y3cpB12ocrl/6trcTHpmd9GUgo7weeOxykcBGBp8Fmw72On2wmKIoit/wxeSATlzmjIouY3sxb1VzhqiAWjkQnJyQZyipdxU9SbYIbMTt5KHfCUwkx0I3ubtw65YU8HvI0TUGs8VWeWOShh9oQmhJC8J3w52ahfFLqDtCWcjutnEFLtL0gUGeH918qbHXwCuWENiplRHweA0eMnhu2HnolMziVt24LL+8EJa1YI506HUHKytTzUricKLFvoxADrHfnLtINg3noohOxS8DLA3Sxw10XRxQUV1kTyVImf5/AwxetfBLriinyTUNxyGcjoSuzNQ1Sy5HRsgvZGlWljvtMA1kBKKRRpSfDWkhIplHPiEW56uJ8dOm1K2soN4KU0kVcNHGnubf8DGTuJpzGV456iqW7XE1U+ZIJAAhokQ6MFJE7e6F8qLgl902xa6Us8apf7YUreGLjpULC35Ux0R46SaYNLkOk5Rrrdak5JTEM33oqNHF3kqowEe50yZcX2akxIlh7ssoBQ/wd+px0+Sq9Mo9cth72WtX8E271nW281vVJmDWmBmyeEPIHVmKbWO3dRhgkkPbPphKfg9HT4a6y402QoRsXwg1/4w0rihy+GYgpG1HVvwytmp3+NE9MRnW0DCmdgTMaeT1DJ8MjfX9++HembQvb3XPlpu3alUJvXxDn/szBYyzOj6HVUmZ5t+DCu4X/fMqZxWBmev/dmpI4W0Wl0uV6tDj+JIH0U3t/fnf4qMflzfXx56SEfaMz3df/GhzhdyjAp5H/r7Q4/rSHuk2y/5IkA8hr54e+ihfTp6yv35degxhLT8LcQ8oOLVoQf36eihWCj+Xh56FJnVdSrouVz+/NDD+3S0+pH3N9DnA9tNNz+KhUIhny9CYuug8OWwo/uM9PS36MtT4eXpkIO4LBZz355fHq/uvy6Xq5vVzdPy69UzBT5/fcixfVK6OS8G+2fuoMCvVqubxIeXd4Xj3r4/egzEqlDMXR9U4gV0W4xg/zeMzk9H97lC6Cjlzv+t2MhTOK7c0YHbEy3vilFwJP+8TCrbg9Eq0vLFY5R2T7R6LhLzqfj7/sBcvmHbfCTthR+HHM0npysaEy0UfzweUNevHn7naCDhKVyL+ZfDjebz0+2PIouGFv/eH0bX314XAg++GP31KxxR8etBhvJfId+TiyMkvkP34bG7p6u7Yj4HdvOX8K/CcWvfL90X8jD39ePqA5X9zf0zC8wVn6PPfheOMbqPoNVfGBr3lf23j0EeYu53S6JykUV31PEfQL9yscBHyP+52rO2X93/BQF4v3+Kc7i1F3L/kEf5eQnu8BT5wvmvfe2vt1d/iljDPLOunkNhf9xTz0fCtLzjk6BhjcvV112L3WUg5rivYi5W6aGOLxT+tYjx56X7XDHHUyGobHv8uisQbu//For88soj0f4apoiO2bePo5vHYhL4CPrC8/3t+7C//Pr4h5dyot+R/fg3EPbcUdg/klYvxbwA+EDrBkWOXx6/LrcH5PL2/vpbUEwhqKQpFL9h0zHU8cec60fT03UK8Az73O/rh9vl5WZrb7W8/fX4/C1XwGWxGHTeT3vw9U3h7mjGfzj5wK+pcAvAz4c43t19OX95uP/+fenTZUTBf79/f7i6Pv/y7S7cHfKF1LYEoGcyQfYtf/gqv/8irR5za4En6NMyuHyBCXM+iKwHHwX/Wd9EvvgsiMgsfVVTfPj4KR8poNXDt3Rdn7YINuCMXi8WroWBwPP80Yo/JN3cnhc2i/ybyN8kvj2ITYNVYNgfN/aD0tPj7zRb7B2YB9V7t2nI3hePqB+ebpYvd7tE3se88Lwu4vsr93JE/V+g1dfrHSHv6/bc8/0Gt/+YZP9naLV8+V14H/S+mOd/nu8sxnukj6Gbp/vzn4V1TvgaxP3v3f19uDxq7/9Luln60OfWBmAEiBdzP5/vl0fd/f9NT8ur559RuHWNn14II3kFH/Gr5b919OJIb6fV5feHl7934cGKKCZHqUiupbj7cv3w/Sjjn5OeLm9vv/+6uno5J/Ry9fD99vby6biNH+lIRzrSkY70TvofjTf63RMGEP4AAAAASUVORK5CYII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File:Amazon.com-Logo.sv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674" y="5343975"/>
            <a:ext cx="1794702" cy="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raphX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071" y="166688"/>
            <a:ext cx="4937759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03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6"/>
          <p:cNvSpPr txBox="1">
            <a:spLocks/>
          </p:cNvSpPr>
          <p:nvPr/>
        </p:nvSpPr>
        <p:spPr>
          <a:xfrm>
            <a:off x="567654" y="187202"/>
            <a:ext cx="10991380" cy="1570983"/>
          </a:xfrm>
          <a:prstGeom prst="rect">
            <a:avLst/>
          </a:prstGeom>
        </p:spPr>
        <p:txBody>
          <a:bodyPr anchor="ctr"/>
          <a:lstStyle>
            <a:lvl1pPr algn="ctr" defTabSz="58611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baseline="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Spark SQL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5371" y="2217355"/>
            <a:ext cx="10991380" cy="2423291"/>
          </a:xfrm>
        </p:spPr>
        <p:txBody>
          <a:bodyPr/>
          <a:lstStyle/>
          <a:p>
            <a:r>
              <a:rPr lang="en-US" dirty="0" err="1" smtClean="0"/>
              <a:t>mystructuredData.registerTempTable</a:t>
            </a:r>
            <a:r>
              <a:rPr lang="en-US" dirty="0" smtClean="0"/>
              <a:t>(“</a:t>
            </a:r>
            <a:r>
              <a:rPr lang="en-US" b="1" dirty="0" err="1" smtClean="0"/>
              <a:t>SparkTable</a:t>
            </a:r>
            <a:r>
              <a:rPr lang="en-US" dirty="0" smtClean="0"/>
              <a:t>”)</a:t>
            </a:r>
          </a:p>
          <a:p>
            <a:endParaRPr lang="en-US" dirty="0" smtClean="0"/>
          </a:p>
          <a:p>
            <a:r>
              <a:rPr lang="en-US" dirty="0" err="1" smtClean="0"/>
              <a:t>sqlContext.sql</a:t>
            </a:r>
            <a:r>
              <a:rPr lang="en-US" dirty="0" smtClean="0"/>
              <a:t>(“</a:t>
            </a:r>
            <a:r>
              <a:rPr lang="en-US" sz="3200" b="1" dirty="0" smtClean="0"/>
              <a:t>SELECT * FROM </a:t>
            </a:r>
            <a:r>
              <a:rPr lang="en-US" sz="3200" b="1" dirty="0" err="1" smtClean="0"/>
              <a:t>SparkTable</a:t>
            </a:r>
            <a:r>
              <a:rPr lang="en-US" sz="3200" b="1" dirty="0" smtClean="0"/>
              <a:t> </a:t>
            </a:r>
          </a:p>
          <a:p>
            <a:r>
              <a:rPr lang="en-US" sz="3200" b="1" dirty="0"/>
              <a:t> </a:t>
            </a:r>
            <a:r>
              <a:rPr lang="en-US" sz="3200" b="1" dirty="0" smtClean="0"/>
              <a:t>            WHERE </a:t>
            </a:r>
            <a:r>
              <a:rPr lang="en-US" sz="3200" b="1" dirty="0" err="1" smtClean="0"/>
              <a:t>SomeColumn</a:t>
            </a:r>
            <a:r>
              <a:rPr lang="en-US" sz="3200" b="1" dirty="0" smtClean="0"/>
              <a:t> == ‘</a:t>
            </a:r>
            <a:r>
              <a:rPr lang="en-US" sz="3200" b="1" dirty="0" err="1" smtClean="0"/>
              <a:t>SomeData</a:t>
            </a:r>
            <a:r>
              <a:rPr lang="en-US" sz="3200" b="1" dirty="0" smtClean="0"/>
              <a:t>’</a:t>
            </a:r>
            <a:r>
              <a:rPr lang="en-US" dirty="0" smtClean="0"/>
              <a:t>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4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2989263" y="2128838"/>
            <a:ext cx="6213475" cy="3724275"/>
            <a:chOff x="2989263" y="2128838"/>
            <a:chExt cx="6213475" cy="3724275"/>
          </a:xfrm>
        </p:grpSpPr>
        <p:grpSp>
          <p:nvGrpSpPr>
            <p:cNvPr id="40" name="Group 39"/>
            <p:cNvGrpSpPr/>
            <p:nvPr/>
          </p:nvGrpSpPr>
          <p:grpSpPr>
            <a:xfrm>
              <a:off x="2989263" y="2128838"/>
              <a:ext cx="6213475" cy="3724275"/>
              <a:chOff x="2657475" y="2286000"/>
              <a:chExt cx="6213475" cy="3724275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5753100" y="2524125"/>
                <a:ext cx="685800" cy="685800"/>
              </a:xfrm>
              <a:prstGeom prst="ellipse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400550" y="3738983"/>
                <a:ext cx="685800" cy="685800"/>
              </a:xfrm>
              <a:prstGeom prst="ellipse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7029450" y="4352925"/>
                <a:ext cx="685800" cy="685800"/>
              </a:xfrm>
              <a:prstGeom prst="ellipse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686050" y="2286000"/>
                <a:ext cx="685800" cy="685800"/>
              </a:xfrm>
              <a:prstGeom prst="ellipse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657475" y="5324475"/>
                <a:ext cx="685800" cy="685800"/>
              </a:xfrm>
              <a:prstGeom prst="ellipse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185150" y="2933700"/>
                <a:ext cx="685800" cy="685800"/>
              </a:xfrm>
              <a:prstGeom prst="ellipse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2" name="Straight Arrow Connector 11"/>
              <p:cNvCxnSpPr>
                <a:stCxn id="8" idx="5"/>
                <a:endCxn id="6" idx="1"/>
              </p:cNvCxnSpPr>
              <p:nvPr/>
            </p:nvCxnSpPr>
            <p:spPr>
              <a:xfrm>
                <a:off x="3271417" y="2871367"/>
                <a:ext cx="1229566" cy="968049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stCxn id="8" idx="4"/>
                <a:endCxn id="9" idx="0"/>
              </p:cNvCxnSpPr>
              <p:nvPr/>
            </p:nvCxnSpPr>
            <p:spPr>
              <a:xfrm flipH="1">
                <a:off x="3000375" y="2971800"/>
                <a:ext cx="28575" cy="235267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stCxn id="5" idx="3"/>
                <a:endCxn id="6" idx="7"/>
              </p:cNvCxnSpPr>
              <p:nvPr/>
            </p:nvCxnSpPr>
            <p:spPr>
              <a:xfrm flipH="1">
                <a:off x="4985917" y="3109492"/>
                <a:ext cx="867616" cy="72992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>
                <a:stCxn id="5" idx="5"/>
                <a:endCxn id="7" idx="1"/>
              </p:cNvCxnSpPr>
              <p:nvPr/>
            </p:nvCxnSpPr>
            <p:spPr>
              <a:xfrm>
                <a:off x="6338467" y="3109492"/>
                <a:ext cx="791416" cy="1343866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6" idx="6"/>
                <a:endCxn id="7" idx="2"/>
              </p:cNvCxnSpPr>
              <p:nvPr/>
            </p:nvCxnSpPr>
            <p:spPr>
              <a:xfrm>
                <a:off x="5086350" y="4081883"/>
                <a:ext cx="1943100" cy="613942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5" idx="6"/>
                <a:endCxn id="10" idx="2"/>
              </p:cNvCxnSpPr>
              <p:nvPr/>
            </p:nvCxnSpPr>
            <p:spPr>
              <a:xfrm>
                <a:off x="6438900" y="2867025"/>
                <a:ext cx="1746250" cy="40957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9" idx="6"/>
                <a:endCxn id="10" idx="3"/>
              </p:cNvCxnSpPr>
              <p:nvPr/>
            </p:nvCxnSpPr>
            <p:spPr>
              <a:xfrm flipV="1">
                <a:off x="3343275" y="3519067"/>
                <a:ext cx="4942308" cy="214830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/>
            <p:cNvSpPr txBox="1"/>
            <p:nvPr/>
          </p:nvSpPr>
          <p:spPr>
            <a:xfrm>
              <a:off x="3180994" y="2210035"/>
              <a:ext cx="369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900257" y="3663111"/>
              <a:ext cx="369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157182" y="5248603"/>
              <a:ext cx="369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00"/>
                  </a:solidFill>
                </a:rPr>
                <a:t>3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252807" y="2448253"/>
              <a:ext cx="369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529157" y="4277053"/>
              <a:ext cx="369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00"/>
                  </a:solidFill>
                </a:rPr>
                <a:t>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684857" y="2857828"/>
              <a:ext cx="369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00"/>
                  </a:solidFill>
                </a:rPr>
                <a:t>6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47" name="Straight Arrow Connector 46"/>
            <p:cNvCxnSpPr>
              <a:stCxn id="9" idx="7"/>
              <a:endCxn id="6" idx="3"/>
            </p:cNvCxnSpPr>
            <p:nvPr/>
          </p:nvCxnSpPr>
          <p:spPr>
            <a:xfrm flipV="1">
              <a:off x="3574630" y="4167188"/>
              <a:ext cx="1258141" cy="1100558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" descr="Graph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071" y="166688"/>
            <a:ext cx="4937759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95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16484 -0.0236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2" y="-118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1762854" y="2440383"/>
            <a:ext cx="4660106" cy="2793206"/>
            <a:chOff x="2989263" y="2128838"/>
            <a:chExt cx="6213475" cy="3724275"/>
          </a:xfrm>
        </p:grpSpPr>
        <p:grpSp>
          <p:nvGrpSpPr>
            <p:cNvPr id="40" name="Group 39"/>
            <p:cNvGrpSpPr/>
            <p:nvPr/>
          </p:nvGrpSpPr>
          <p:grpSpPr>
            <a:xfrm>
              <a:off x="2989263" y="2128838"/>
              <a:ext cx="6213475" cy="3724275"/>
              <a:chOff x="2657475" y="2286000"/>
              <a:chExt cx="6213475" cy="3724275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5753100" y="2524125"/>
                <a:ext cx="685800" cy="685800"/>
              </a:xfrm>
              <a:prstGeom prst="ellipse">
                <a:avLst/>
              </a:prstGeom>
              <a:grpFill/>
              <a:ln w="28575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400550" y="3738983"/>
                <a:ext cx="685800" cy="685800"/>
              </a:xfrm>
              <a:prstGeom prst="ellipse">
                <a:avLst/>
              </a:prstGeom>
              <a:grpFill/>
              <a:ln w="28575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7029450" y="4352925"/>
                <a:ext cx="685800" cy="685800"/>
              </a:xfrm>
              <a:prstGeom prst="ellipse">
                <a:avLst/>
              </a:prstGeom>
              <a:grpFill/>
              <a:ln w="28575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686050" y="2286000"/>
                <a:ext cx="685800" cy="685800"/>
              </a:xfrm>
              <a:prstGeom prst="ellipse">
                <a:avLst/>
              </a:prstGeom>
              <a:grpFill/>
              <a:ln w="28575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657475" y="5324475"/>
                <a:ext cx="685800" cy="685800"/>
              </a:xfrm>
              <a:prstGeom prst="ellipse">
                <a:avLst/>
              </a:prstGeom>
              <a:grpFill/>
              <a:ln w="28575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185150" y="2933700"/>
                <a:ext cx="685800" cy="685800"/>
              </a:xfrm>
              <a:prstGeom prst="ellipse">
                <a:avLst/>
              </a:prstGeom>
              <a:grpFill/>
              <a:ln w="28575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2" name="Straight Arrow Connector 11"/>
              <p:cNvCxnSpPr>
                <a:stCxn id="8" idx="5"/>
                <a:endCxn id="6" idx="1"/>
              </p:cNvCxnSpPr>
              <p:nvPr/>
            </p:nvCxnSpPr>
            <p:spPr>
              <a:xfrm>
                <a:off x="3271417" y="2871367"/>
                <a:ext cx="1229566" cy="968049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stCxn id="8" idx="4"/>
                <a:endCxn id="9" idx="0"/>
              </p:cNvCxnSpPr>
              <p:nvPr/>
            </p:nvCxnSpPr>
            <p:spPr>
              <a:xfrm flipH="1">
                <a:off x="3000375" y="2971800"/>
                <a:ext cx="28575" cy="2352675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stCxn id="5" idx="3"/>
                <a:endCxn id="6" idx="7"/>
              </p:cNvCxnSpPr>
              <p:nvPr/>
            </p:nvCxnSpPr>
            <p:spPr>
              <a:xfrm flipH="1">
                <a:off x="4985917" y="3109492"/>
                <a:ext cx="867616" cy="729924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>
                <a:stCxn id="5" idx="5"/>
                <a:endCxn id="7" idx="1"/>
              </p:cNvCxnSpPr>
              <p:nvPr/>
            </p:nvCxnSpPr>
            <p:spPr>
              <a:xfrm>
                <a:off x="6338467" y="3109492"/>
                <a:ext cx="791416" cy="1343866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6" idx="6"/>
                <a:endCxn id="7" idx="2"/>
              </p:cNvCxnSpPr>
              <p:nvPr/>
            </p:nvCxnSpPr>
            <p:spPr>
              <a:xfrm>
                <a:off x="5086350" y="4081883"/>
                <a:ext cx="1943100" cy="613942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5" idx="6"/>
                <a:endCxn id="10" idx="2"/>
              </p:cNvCxnSpPr>
              <p:nvPr/>
            </p:nvCxnSpPr>
            <p:spPr>
              <a:xfrm>
                <a:off x="6438900" y="2867025"/>
                <a:ext cx="1746250" cy="409575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9" idx="6"/>
                <a:endCxn id="10" idx="3"/>
              </p:cNvCxnSpPr>
              <p:nvPr/>
            </p:nvCxnSpPr>
            <p:spPr>
              <a:xfrm flipV="1">
                <a:off x="3343275" y="3519067"/>
                <a:ext cx="4942308" cy="2148308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/>
            <p:cNvSpPr txBox="1"/>
            <p:nvPr/>
          </p:nvSpPr>
          <p:spPr>
            <a:xfrm>
              <a:off x="3156832" y="2194739"/>
              <a:ext cx="430033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 smtClean="0">
                  <a:solidFill>
                    <a:srgbClr val="000000"/>
                  </a:solidFill>
                </a:rPr>
                <a:t>1</a:t>
              </a:r>
              <a:endParaRPr lang="en-US" sz="2100" dirty="0">
                <a:solidFill>
                  <a:srgbClr val="00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885622" y="3647722"/>
              <a:ext cx="43003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 smtClean="0">
                  <a:solidFill>
                    <a:srgbClr val="000000"/>
                  </a:solidFill>
                </a:rPr>
                <a:t>2</a:t>
              </a:r>
              <a:endParaRPr lang="en-US" sz="2100" dirty="0">
                <a:solidFill>
                  <a:srgbClr val="0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129847" y="5233214"/>
              <a:ext cx="43003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 smtClean="0">
                  <a:solidFill>
                    <a:srgbClr val="000000"/>
                  </a:solidFill>
                </a:rPr>
                <a:t>3</a:t>
              </a:r>
              <a:endParaRPr lang="en-US" sz="2100" dirty="0">
                <a:solidFill>
                  <a:srgbClr val="00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212771" y="2432865"/>
              <a:ext cx="43003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 smtClean="0">
                  <a:solidFill>
                    <a:srgbClr val="000000"/>
                  </a:solidFill>
                </a:rPr>
                <a:t>4</a:t>
              </a:r>
              <a:endParaRPr lang="en-US" sz="2100" dirty="0">
                <a:solidFill>
                  <a:srgbClr val="0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501822" y="4261665"/>
              <a:ext cx="43003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 smtClean="0">
                  <a:solidFill>
                    <a:srgbClr val="000000"/>
                  </a:solidFill>
                </a:rPr>
                <a:t>5</a:t>
              </a:r>
              <a:endParaRPr lang="en-US" sz="2100" dirty="0">
                <a:solidFill>
                  <a:srgbClr val="00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640675" y="2842439"/>
              <a:ext cx="43003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 smtClean="0">
                  <a:solidFill>
                    <a:srgbClr val="000000"/>
                  </a:solidFill>
                </a:rPr>
                <a:t>6</a:t>
              </a:r>
              <a:endParaRPr lang="en-US" sz="2100" dirty="0">
                <a:solidFill>
                  <a:srgbClr val="000000"/>
                </a:solidFill>
              </a:endParaRPr>
            </a:p>
          </p:txBody>
        </p:sp>
        <p:cxnSp>
          <p:nvCxnSpPr>
            <p:cNvPr id="47" name="Straight Arrow Connector 46"/>
            <p:cNvCxnSpPr>
              <a:stCxn id="9" idx="7"/>
              <a:endCxn id="6" idx="3"/>
            </p:cNvCxnSpPr>
            <p:nvPr/>
          </p:nvCxnSpPr>
          <p:spPr>
            <a:xfrm flipV="1">
              <a:off x="3574630" y="4167188"/>
              <a:ext cx="1258141" cy="1100558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Oval 50"/>
          <p:cNvSpPr/>
          <p:nvPr/>
        </p:nvSpPr>
        <p:spPr>
          <a:xfrm>
            <a:off x="8863012" y="1589479"/>
            <a:ext cx="2286000" cy="2286000"/>
          </a:xfrm>
          <a:prstGeom prst="ellipse">
            <a:avLst/>
          </a:prstGeom>
          <a:grp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53" name="Straight Connector 52"/>
          <p:cNvCxnSpPr>
            <a:stCxn id="10" idx="6"/>
          </p:cNvCxnSpPr>
          <p:nvPr/>
        </p:nvCxnSpPr>
        <p:spPr>
          <a:xfrm flipV="1">
            <a:off x="6422960" y="1733550"/>
            <a:ext cx="3016315" cy="1449783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0" idx="6"/>
          </p:cNvCxnSpPr>
          <p:nvPr/>
        </p:nvCxnSpPr>
        <p:spPr>
          <a:xfrm>
            <a:off x="6422960" y="3183333"/>
            <a:ext cx="3473515" cy="699236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808682" y="1854412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6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171392" y="2628774"/>
            <a:ext cx="16692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</a:rPr>
              <a:t>Justin </a:t>
            </a:r>
            <a:r>
              <a:rPr lang="en-US" sz="2100" dirty="0" err="1" smtClean="0">
                <a:solidFill>
                  <a:srgbClr val="000000"/>
                </a:solidFill>
              </a:rPr>
              <a:t>Pihony</a:t>
            </a:r>
            <a:endParaRPr lang="en-US" sz="2100" dirty="0">
              <a:solidFill>
                <a:srgbClr val="0000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602263" y="3882569"/>
            <a:ext cx="90274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</a:rPr>
              <a:t>Vertex</a:t>
            </a:r>
            <a:endParaRPr lang="en-US" sz="2100" dirty="0">
              <a:solidFill>
                <a:srgbClr val="0000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011140" y="4719239"/>
            <a:ext cx="20849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</a:rPr>
              <a:t>(</a:t>
            </a:r>
            <a:r>
              <a:rPr lang="en-US" sz="2100" dirty="0" err="1" smtClean="0">
                <a:solidFill>
                  <a:srgbClr val="000000"/>
                </a:solidFill>
              </a:rPr>
              <a:t>VertexId</a:t>
            </a:r>
            <a:r>
              <a:rPr lang="en-US" sz="2100" dirty="0" smtClean="0">
                <a:solidFill>
                  <a:srgbClr val="000000"/>
                </a:solidFill>
              </a:rPr>
              <a:t>, </a:t>
            </a:r>
            <a:r>
              <a:rPr lang="en-US" sz="2100" dirty="0" err="1" smtClean="0">
                <a:solidFill>
                  <a:srgbClr val="000000"/>
                </a:solidFill>
              </a:rPr>
              <a:t>VType</a:t>
            </a:r>
            <a:r>
              <a:rPr lang="en-US" sz="2100" dirty="0" smtClean="0">
                <a:solidFill>
                  <a:srgbClr val="000000"/>
                </a:solidFill>
              </a:rPr>
              <a:t>)</a:t>
            </a:r>
            <a:endParaRPr lang="en-US" sz="2100" dirty="0">
              <a:solidFill>
                <a:srgbClr val="000000"/>
              </a:solidFill>
            </a:endParaRPr>
          </a:p>
        </p:txBody>
      </p:sp>
      <p:cxnSp>
        <p:nvCxnSpPr>
          <p:cNvPr id="76" name="Straight Arrow Connector 75"/>
          <p:cNvCxnSpPr>
            <a:stCxn id="73" idx="2"/>
            <a:endCxn id="74" idx="0"/>
          </p:cNvCxnSpPr>
          <p:nvPr/>
        </p:nvCxnSpPr>
        <p:spPr>
          <a:xfrm>
            <a:off x="10053637" y="4298067"/>
            <a:ext cx="0" cy="421172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9200743" y="5616116"/>
            <a:ext cx="17057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</a:rPr>
              <a:t>(Long, </a:t>
            </a:r>
            <a:r>
              <a:rPr lang="en-US" sz="2100" dirty="0" err="1" smtClean="0">
                <a:solidFill>
                  <a:srgbClr val="000000"/>
                </a:solidFill>
              </a:rPr>
              <a:t>VType</a:t>
            </a:r>
            <a:r>
              <a:rPr lang="en-US" sz="2100" dirty="0" smtClean="0">
                <a:solidFill>
                  <a:srgbClr val="000000"/>
                </a:solidFill>
              </a:rPr>
              <a:t>)</a:t>
            </a:r>
            <a:endParaRPr lang="en-US" sz="2100" dirty="0">
              <a:solidFill>
                <a:srgbClr val="000000"/>
              </a:solidFill>
            </a:endParaRPr>
          </a:p>
        </p:txBody>
      </p:sp>
      <p:cxnSp>
        <p:nvCxnSpPr>
          <p:cNvPr id="86" name="Straight Arrow Connector 85"/>
          <p:cNvCxnSpPr>
            <a:stCxn id="74" idx="2"/>
            <a:endCxn id="85" idx="0"/>
          </p:cNvCxnSpPr>
          <p:nvPr/>
        </p:nvCxnSpPr>
        <p:spPr>
          <a:xfrm>
            <a:off x="10053637" y="5134737"/>
            <a:ext cx="0" cy="481379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9857232" y="3877056"/>
            <a:ext cx="180975" cy="0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Graph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071" y="166688"/>
            <a:ext cx="4937759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54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7" grpId="0"/>
      <p:bldP spid="59" grpId="0"/>
      <p:bldP spid="73" grpId="0"/>
      <p:bldP spid="73" grpId="1"/>
      <p:bldP spid="74" grpId="0"/>
      <p:bldP spid="74" grpId="1"/>
      <p:bldP spid="8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1762854" y="2440383"/>
            <a:ext cx="4660106" cy="2793206"/>
            <a:chOff x="2989263" y="2128838"/>
            <a:chExt cx="6213475" cy="3724275"/>
          </a:xfrm>
        </p:grpSpPr>
        <p:grpSp>
          <p:nvGrpSpPr>
            <p:cNvPr id="40" name="Group 39"/>
            <p:cNvGrpSpPr/>
            <p:nvPr/>
          </p:nvGrpSpPr>
          <p:grpSpPr>
            <a:xfrm>
              <a:off x="2989263" y="2128838"/>
              <a:ext cx="6213475" cy="3724275"/>
              <a:chOff x="2657475" y="2286000"/>
              <a:chExt cx="6213475" cy="3724275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5753100" y="2524125"/>
                <a:ext cx="685800" cy="685800"/>
              </a:xfrm>
              <a:prstGeom prst="ellipse">
                <a:avLst/>
              </a:prstGeom>
              <a:grpFill/>
              <a:ln w="28575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400550" y="3738983"/>
                <a:ext cx="685800" cy="685800"/>
              </a:xfrm>
              <a:prstGeom prst="ellipse">
                <a:avLst/>
              </a:prstGeom>
              <a:grpFill/>
              <a:ln w="28575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7029450" y="4352925"/>
                <a:ext cx="685800" cy="685800"/>
              </a:xfrm>
              <a:prstGeom prst="ellipse">
                <a:avLst/>
              </a:prstGeom>
              <a:grpFill/>
              <a:ln w="28575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686050" y="2286000"/>
                <a:ext cx="685800" cy="685800"/>
              </a:xfrm>
              <a:prstGeom prst="ellipse">
                <a:avLst/>
              </a:prstGeom>
              <a:grpFill/>
              <a:ln w="28575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657475" y="5324475"/>
                <a:ext cx="685800" cy="685800"/>
              </a:xfrm>
              <a:prstGeom prst="ellipse">
                <a:avLst/>
              </a:prstGeom>
              <a:grpFill/>
              <a:ln w="28575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185150" y="2933700"/>
                <a:ext cx="685800" cy="685800"/>
              </a:xfrm>
              <a:prstGeom prst="ellipse">
                <a:avLst/>
              </a:prstGeom>
              <a:grpFill/>
              <a:ln w="28575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2" name="Straight Arrow Connector 11"/>
              <p:cNvCxnSpPr>
                <a:stCxn id="8" idx="5"/>
                <a:endCxn id="6" idx="1"/>
              </p:cNvCxnSpPr>
              <p:nvPr/>
            </p:nvCxnSpPr>
            <p:spPr>
              <a:xfrm>
                <a:off x="3271417" y="2871367"/>
                <a:ext cx="1229566" cy="968049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stCxn id="8" idx="4"/>
                <a:endCxn id="9" idx="0"/>
              </p:cNvCxnSpPr>
              <p:nvPr/>
            </p:nvCxnSpPr>
            <p:spPr>
              <a:xfrm flipH="1">
                <a:off x="3000375" y="2971800"/>
                <a:ext cx="28575" cy="2352675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stCxn id="5" idx="3"/>
                <a:endCxn id="6" idx="7"/>
              </p:cNvCxnSpPr>
              <p:nvPr/>
            </p:nvCxnSpPr>
            <p:spPr>
              <a:xfrm flipH="1">
                <a:off x="4985917" y="3109492"/>
                <a:ext cx="867616" cy="729924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>
                <a:stCxn id="5" idx="5"/>
                <a:endCxn id="7" idx="1"/>
              </p:cNvCxnSpPr>
              <p:nvPr/>
            </p:nvCxnSpPr>
            <p:spPr>
              <a:xfrm>
                <a:off x="6338467" y="3109492"/>
                <a:ext cx="791416" cy="1343866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6" idx="6"/>
                <a:endCxn id="7" idx="2"/>
              </p:cNvCxnSpPr>
              <p:nvPr/>
            </p:nvCxnSpPr>
            <p:spPr>
              <a:xfrm>
                <a:off x="5086350" y="4081883"/>
                <a:ext cx="1943100" cy="613942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5" idx="6"/>
                <a:endCxn id="10" idx="2"/>
              </p:cNvCxnSpPr>
              <p:nvPr/>
            </p:nvCxnSpPr>
            <p:spPr>
              <a:xfrm>
                <a:off x="6438900" y="2867025"/>
                <a:ext cx="1746250" cy="409575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9" idx="6"/>
                <a:endCxn id="10" idx="3"/>
              </p:cNvCxnSpPr>
              <p:nvPr/>
            </p:nvCxnSpPr>
            <p:spPr>
              <a:xfrm flipV="1">
                <a:off x="3343275" y="3519067"/>
                <a:ext cx="4942308" cy="2148308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/>
            <p:cNvSpPr txBox="1"/>
            <p:nvPr/>
          </p:nvSpPr>
          <p:spPr>
            <a:xfrm>
              <a:off x="3156832" y="2194739"/>
              <a:ext cx="430033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 smtClean="0">
                  <a:solidFill>
                    <a:srgbClr val="000000"/>
                  </a:solidFill>
                </a:rPr>
                <a:t>1</a:t>
              </a:r>
              <a:endParaRPr lang="en-US" sz="2100" dirty="0">
                <a:solidFill>
                  <a:srgbClr val="00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885622" y="3647722"/>
              <a:ext cx="43003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 smtClean="0">
                  <a:solidFill>
                    <a:srgbClr val="000000"/>
                  </a:solidFill>
                </a:rPr>
                <a:t>2</a:t>
              </a:r>
              <a:endParaRPr lang="en-US" sz="2100" dirty="0">
                <a:solidFill>
                  <a:srgbClr val="0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129847" y="5233214"/>
              <a:ext cx="43003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 smtClean="0">
                  <a:solidFill>
                    <a:srgbClr val="000000"/>
                  </a:solidFill>
                </a:rPr>
                <a:t>3</a:t>
              </a:r>
              <a:endParaRPr lang="en-US" sz="2100" dirty="0">
                <a:solidFill>
                  <a:srgbClr val="00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212771" y="2432865"/>
              <a:ext cx="43003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 smtClean="0">
                  <a:solidFill>
                    <a:srgbClr val="000000"/>
                  </a:solidFill>
                </a:rPr>
                <a:t>4</a:t>
              </a:r>
              <a:endParaRPr lang="en-US" sz="2100" dirty="0">
                <a:solidFill>
                  <a:srgbClr val="0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501822" y="4261665"/>
              <a:ext cx="43003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 smtClean="0">
                  <a:solidFill>
                    <a:srgbClr val="000000"/>
                  </a:solidFill>
                </a:rPr>
                <a:t>5</a:t>
              </a:r>
              <a:endParaRPr lang="en-US" sz="2100" dirty="0">
                <a:solidFill>
                  <a:srgbClr val="00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640675" y="2842439"/>
              <a:ext cx="43003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 smtClean="0">
                  <a:solidFill>
                    <a:srgbClr val="000000"/>
                  </a:solidFill>
                </a:rPr>
                <a:t>6</a:t>
              </a:r>
              <a:endParaRPr lang="en-US" sz="2100" dirty="0">
                <a:solidFill>
                  <a:srgbClr val="000000"/>
                </a:solidFill>
              </a:endParaRPr>
            </a:p>
          </p:txBody>
        </p:sp>
        <p:cxnSp>
          <p:nvCxnSpPr>
            <p:cNvPr id="47" name="Straight Arrow Connector 46"/>
            <p:cNvCxnSpPr>
              <a:stCxn id="9" idx="7"/>
              <a:endCxn id="6" idx="3"/>
            </p:cNvCxnSpPr>
            <p:nvPr/>
          </p:nvCxnSpPr>
          <p:spPr>
            <a:xfrm flipV="1">
              <a:off x="3574630" y="4167188"/>
              <a:ext cx="1258141" cy="1100558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/>
          <p:cNvCxnSpPr/>
          <p:nvPr/>
        </p:nvCxnSpPr>
        <p:spPr>
          <a:xfrm>
            <a:off x="8047507" y="2890901"/>
            <a:ext cx="2726385" cy="1"/>
          </a:xfrm>
          <a:prstGeom prst="straightConnector1">
            <a:avLst/>
          </a:prstGeom>
          <a:ln w="76200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253766" y="3029742"/>
            <a:ext cx="2528159" cy="494051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781925" y="2242159"/>
            <a:ext cx="3257550" cy="1297486"/>
          </a:xfrm>
          <a:prstGeom prst="rect">
            <a:avLst/>
          </a:prstGeom>
          <a:grp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5253766" y="2242160"/>
            <a:ext cx="2528159" cy="787582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100251" y="3755300"/>
            <a:ext cx="7542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</a:rPr>
              <a:t>Edge</a:t>
            </a:r>
            <a:endParaRPr lang="en-US" sz="2100" dirty="0">
              <a:solidFill>
                <a:srgbClr val="00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09553" y="4586814"/>
            <a:ext cx="37356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</a:rPr>
              <a:t>Edge(</a:t>
            </a:r>
            <a:r>
              <a:rPr lang="en-US" sz="2100" dirty="0" err="1" smtClean="0">
                <a:solidFill>
                  <a:srgbClr val="000000"/>
                </a:solidFill>
              </a:rPr>
              <a:t>VertexId</a:t>
            </a:r>
            <a:r>
              <a:rPr lang="en-US" sz="2100" dirty="0" smtClean="0">
                <a:solidFill>
                  <a:srgbClr val="000000"/>
                </a:solidFill>
              </a:rPr>
              <a:t>,  </a:t>
            </a:r>
            <a:r>
              <a:rPr lang="en-US" sz="2100" dirty="0" err="1" smtClean="0">
                <a:solidFill>
                  <a:srgbClr val="000000"/>
                </a:solidFill>
              </a:rPr>
              <a:t>VertexId</a:t>
            </a:r>
            <a:r>
              <a:rPr lang="en-US" sz="2100" dirty="0" smtClean="0">
                <a:solidFill>
                  <a:srgbClr val="000000"/>
                </a:solidFill>
              </a:rPr>
              <a:t>, </a:t>
            </a:r>
            <a:r>
              <a:rPr lang="en-US" sz="2100" dirty="0" err="1" smtClean="0">
                <a:solidFill>
                  <a:srgbClr val="000000"/>
                </a:solidFill>
              </a:rPr>
              <a:t>EType</a:t>
            </a:r>
            <a:r>
              <a:rPr lang="en-US" sz="2100" dirty="0" smtClean="0">
                <a:solidFill>
                  <a:srgbClr val="000000"/>
                </a:solidFill>
              </a:rPr>
              <a:t>)</a:t>
            </a:r>
            <a:endParaRPr lang="en-US" sz="2100" dirty="0">
              <a:solidFill>
                <a:srgbClr val="000000"/>
              </a:solidFill>
            </a:endParaRPr>
          </a:p>
        </p:txBody>
      </p:sp>
      <p:cxnSp>
        <p:nvCxnSpPr>
          <p:cNvPr id="53" name="Straight Arrow Connector 52"/>
          <p:cNvCxnSpPr>
            <a:stCxn id="49" idx="2"/>
            <a:endCxn id="52" idx="0"/>
          </p:cNvCxnSpPr>
          <p:nvPr/>
        </p:nvCxnSpPr>
        <p:spPr>
          <a:xfrm flipH="1">
            <a:off x="9477372" y="4170798"/>
            <a:ext cx="2" cy="416016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948332" y="5488847"/>
            <a:ext cx="30580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</a:rPr>
              <a:t>Edge(Long,  Long,  </a:t>
            </a:r>
            <a:r>
              <a:rPr lang="en-US" sz="2100" dirty="0" err="1" smtClean="0">
                <a:solidFill>
                  <a:srgbClr val="000000"/>
                </a:solidFill>
              </a:rPr>
              <a:t>EType</a:t>
            </a:r>
            <a:r>
              <a:rPr lang="en-US" sz="2100" dirty="0" smtClean="0">
                <a:solidFill>
                  <a:srgbClr val="000000"/>
                </a:solidFill>
              </a:rPr>
              <a:t>)</a:t>
            </a:r>
            <a:endParaRPr lang="en-US" sz="2100" dirty="0">
              <a:solidFill>
                <a:srgbClr val="000000"/>
              </a:solidFill>
            </a:endParaRPr>
          </a:p>
        </p:txBody>
      </p:sp>
      <p:cxnSp>
        <p:nvCxnSpPr>
          <p:cNvPr id="55" name="Straight Arrow Connector 54"/>
          <p:cNvCxnSpPr>
            <a:stCxn id="52" idx="2"/>
            <a:endCxn id="54" idx="0"/>
          </p:cNvCxnSpPr>
          <p:nvPr/>
        </p:nvCxnSpPr>
        <p:spPr>
          <a:xfrm>
            <a:off x="9477372" y="5002312"/>
            <a:ext cx="1" cy="486535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Arc 67"/>
          <p:cNvSpPr/>
          <p:nvPr/>
        </p:nvSpPr>
        <p:spPr>
          <a:xfrm rot="2959085">
            <a:off x="6764775" y="2249520"/>
            <a:ext cx="1283221" cy="1232427"/>
          </a:xfrm>
          <a:prstGeom prst="arc">
            <a:avLst>
              <a:gd name="adj1" fmla="val 15623499"/>
              <a:gd name="adj2" fmla="val 0"/>
            </a:avLst>
          </a:prstGeom>
          <a:ln w="76200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c 68"/>
          <p:cNvSpPr/>
          <p:nvPr/>
        </p:nvSpPr>
        <p:spPr>
          <a:xfrm rot="18409957" flipH="1">
            <a:off x="10765275" y="2259938"/>
            <a:ext cx="1283221" cy="1232427"/>
          </a:xfrm>
          <a:prstGeom prst="arc">
            <a:avLst>
              <a:gd name="adj1" fmla="val 15495094"/>
              <a:gd name="adj2" fmla="val 0"/>
            </a:avLst>
          </a:prstGeom>
          <a:ln w="76200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8962244" y="2463910"/>
            <a:ext cx="8969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</a:rPr>
              <a:t>Friend</a:t>
            </a:r>
            <a:endParaRPr lang="en-US" sz="2100" dirty="0">
              <a:solidFill>
                <a:srgbClr val="000000"/>
              </a:solidFill>
            </a:endParaRPr>
          </a:p>
        </p:txBody>
      </p:sp>
      <p:pic>
        <p:nvPicPr>
          <p:cNvPr id="38" name="Picture 2" descr="Graph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071" y="166688"/>
            <a:ext cx="4937759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77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9" grpId="0"/>
      <p:bldP spid="49" grpId="1"/>
      <p:bldP spid="52" grpId="0"/>
      <p:bldP spid="52" grpId="1"/>
      <p:bldP spid="54" grpId="0"/>
      <p:bldP spid="68" grpId="0" animBg="1"/>
      <p:bldP spid="69" grpId="0" animBg="1"/>
      <p:bldP spid="7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1762854" y="2440383"/>
            <a:ext cx="4660106" cy="2793206"/>
            <a:chOff x="2989263" y="2128838"/>
            <a:chExt cx="6213475" cy="3724275"/>
          </a:xfrm>
        </p:grpSpPr>
        <p:grpSp>
          <p:nvGrpSpPr>
            <p:cNvPr id="40" name="Group 39"/>
            <p:cNvGrpSpPr/>
            <p:nvPr/>
          </p:nvGrpSpPr>
          <p:grpSpPr>
            <a:xfrm>
              <a:off x="2989263" y="2128838"/>
              <a:ext cx="6213475" cy="3724275"/>
              <a:chOff x="2657475" y="2286000"/>
              <a:chExt cx="6213475" cy="3724275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5753100" y="2524125"/>
                <a:ext cx="685800" cy="685800"/>
              </a:xfrm>
              <a:prstGeom prst="ellipse">
                <a:avLst/>
              </a:prstGeom>
              <a:grpFill/>
              <a:ln w="28575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400550" y="3738983"/>
                <a:ext cx="685800" cy="685800"/>
              </a:xfrm>
              <a:prstGeom prst="ellipse">
                <a:avLst/>
              </a:prstGeom>
              <a:grpFill/>
              <a:ln w="28575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7029450" y="4352925"/>
                <a:ext cx="685800" cy="685800"/>
              </a:xfrm>
              <a:prstGeom prst="ellipse">
                <a:avLst/>
              </a:prstGeom>
              <a:grpFill/>
              <a:ln w="28575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686050" y="2286000"/>
                <a:ext cx="685800" cy="685800"/>
              </a:xfrm>
              <a:prstGeom prst="ellipse">
                <a:avLst/>
              </a:prstGeom>
              <a:grpFill/>
              <a:ln w="28575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657475" y="5324475"/>
                <a:ext cx="685800" cy="685800"/>
              </a:xfrm>
              <a:prstGeom prst="ellipse">
                <a:avLst/>
              </a:prstGeom>
              <a:grpFill/>
              <a:ln w="28575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185150" y="2933700"/>
                <a:ext cx="685800" cy="685800"/>
              </a:xfrm>
              <a:prstGeom prst="ellipse">
                <a:avLst/>
              </a:prstGeom>
              <a:grpFill/>
              <a:ln w="28575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2" name="Straight Arrow Connector 11"/>
              <p:cNvCxnSpPr>
                <a:stCxn id="8" idx="5"/>
                <a:endCxn id="6" idx="1"/>
              </p:cNvCxnSpPr>
              <p:nvPr/>
            </p:nvCxnSpPr>
            <p:spPr>
              <a:xfrm>
                <a:off x="3271417" y="2871367"/>
                <a:ext cx="1229566" cy="968049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stCxn id="8" idx="4"/>
                <a:endCxn id="9" idx="0"/>
              </p:cNvCxnSpPr>
              <p:nvPr/>
            </p:nvCxnSpPr>
            <p:spPr>
              <a:xfrm flipH="1">
                <a:off x="3000375" y="2971800"/>
                <a:ext cx="28575" cy="2352675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stCxn id="5" idx="3"/>
                <a:endCxn id="6" idx="7"/>
              </p:cNvCxnSpPr>
              <p:nvPr/>
            </p:nvCxnSpPr>
            <p:spPr>
              <a:xfrm flipH="1">
                <a:off x="4985917" y="3109492"/>
                <a:ext cx="867616" cy="729924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>
                <a:stCxn id="5" idx="5"/>
                <a:endCxn id="7" idx="1"/>
              </p:cNvCxnSpPr>
              <p:nvPr/>
            </p:nvCxnSpPr>
            <p:spPr>
              <a:xfrm>
                <a:off x="6338467" y="3109492"/>
                <a:ext cx="791416" cy="1343866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6" idx="6"/>
                <a:endCxn id="7" idx="2"/>
              </p:cNvCxnSpPr>
              <p:nvPr/>
            </p:nvCxnSpPr>
            <p:spPr>
              <a:xfrm>
                <a:off x="5086350" y="4081883"/>
                <a:ext cx="1943100" cy="613942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5" idx="6"/>
                <a:endCxn id="10" idx="2"/>
              </p:cNvCxnSpPr>
              <p:nvPr/>
            </p:nvCxnSpPr>
            <p:spPr>
              <a:xfrm>
                <a:off x="6438900" y="2867025"/>
                <a:ext cx="1746250" cy="409575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9" idx="6"/>
                <a:endCxn id="10" idx="3"/>
              </p:cNvCxnSpPr>
              <p:nvPr/>
            </p:nvCxnSpPr>
            <p:spPr>
              <a:xfrm flipV="1">
                <a:off x="3343275" y="3519067"/>
                <a:ext cx="4942308" cy="2148308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/>
            <p:cNvSpPr txBox="1"/>
            <p:nvPr/>
          </p:nvSpPr>
          <p:spPr>
            <a:xfrm>
              <a:off x="3156832" y="2194739"/>
              <a:ext cx="430033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 smtClean="0">
                  <a:solidFill>
                    <a:srgbClr val="000000"/>
                  </a:solidFill>
                </a:rPr>
                <a:t>1</a:t>
              </a:r>
              <a:endParaRPr lang="en-US" sz="2100" dirty="0">
                <a:solidFill>
                  <a:srgbClr val="00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885622" y="3647722"/>
              <a:ext cx="43003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 smtClean="0">
                  <a:solidFill>
                    <a:srgbClr val="000000"/>
                  </a:solidFill>
                </a:rPr>
                <a:t>2</a:t>
              </a:r>
              <a:endParaRPr lang="en-US" sz="2100" dirty="0">
                <a:solidFill>
                  <a:srgbClr val="0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129847" y="5233214"/>
              <a:ext cx="43003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 smtClean="0">
                  <a:solidFill>
                    <a:srgbClr val="000000"/>
                  </a:solidFill>
                </a:rPr>
                <a:t>3</a:t>
              </a:r>
              <a:endParaRPr lang="en-US" sz="2100" dirty="0">
                <a:solidFill>
                  <a:srgbClr val="00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212771" y="2432865"/>
              <a:ext cx="43003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 smtClean="0">
                  <a:solidFill>
                    <a:srgbClr val="000000"/>
                  </a:solidFill>
                </a:rPr>
                <a:t>4</a:t>
              </a:r>
              <a:endParaRPr lang="en-US" sz="2100" dirty="0">
                <a:solidFill>
                  <a:srgbClr val="0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501822" y="4261665"/>
              <a:ext cx="43003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 smtClean="0">
                  <a:solidFill>
                    <a:srgbClr val="000000"/>
                  </a:solidFill>
                </a:rPr>
                <a:t>5</a:t>
              </a:r>
              <a:endParaRPr lang="en-US" sz="2100" dirty="0">
                <a:solidFill>
                  <a:srgbClr val="00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640675" y="2842439"/>
              <a:ext cx="43003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 smtClean="0">
                  <a:solidFill>
                    <a:srgbClr val="000000"/>
                  </a:solidFill>
                </a:rPr>
                <a:t>6</a:t>
              </a:r>
              <a:endParaRPr lang="en-US" sz="2100" dirty="0">
                <a:solidFill>
                  <a:srgbClr val="000000"/>
                </a:solidFill>
              </a:endParaRPr>
            </a:p>
          </p:txBody>
        </p:sp>
        <p:cxnSp>
          <p:nvCxnSpPr>
            <p:cNvPr id="47" name="Straight Arrow Connector 46"/>
            <p:cNvCxnSpPr>
              <a:stCxn id="9" idx="7"/>
              <a:endCxn id="6" idx="3"/>
            </p:cNvCxnSpPr>
            <p:nvPr/>
          </p:nvCxnSpPr>
          <p:spPr>
            <a:xfrm flipV="1">
              <a:off x="3574630" y="4167188"/>
              <a:ext cx="1258141" cy="1100558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 rot="744024">
            <a:off x="3913358" y="2450226"/>
            <a:ext cx="2661509" cy="1108467"/>
          </a:xfrm>
          <a:prstGeom prst="rect">
            <a:avLst/>
          </a:prstGeom>
          <a:grp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6734175" y="1914526"/>
            <a:ext cx="5381625" cy="1872770"/>
            <a:chOff x="6734175" y="1914526"/>
            <a:chExt cx="5381625" cy="1872770"/>
          </a:xfrm>
        </p:grpSpPr>
        <p:grpSp>
          <p:nvGrpSpPr>
            <p:cNvPr id="16" name="Group 15"/>
            <p:cNvGrpSpPr/>
            <p:nvPr/>
          </p:nvGrpSpPr>
          <p:grpSpPr>
            <a:xfrm>
              <a:off x="6833212" y="2140370"/>
              <a:ext cx="5173028" cy="1463041"/>
              <a:chOff x="6757987" y="3083900"/>
              <a:chExt cx="5173028" cy="1463041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6757987" y="3083900"/>
                <a:ext cx="1463040" cy="1463040"/>
              </a:xfrm>
              <a:prstGeom prst="ellipse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" name="Straight Arrow Connector 3"/>
              <p:cNvCxnSpPr>
                <a:stCxn id="51" idx="6"/>
                <a:endCxn id="29" idx="2"/>
              </p:cNvCxnSpPr>
              <p:nvPr/>
            </p:nvCxnSpPr>
            <p:spPr>
              <a:xfrm>
                <a:off x="8221027" y="3815420"/>
                <a:ext cx="2246948" cy="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/>
              <p:cNvSpPr/>
              <p:nvPr/>
            </p:nvSpPr>
            <p:spPr>
              <a:xfrm>
                <a:off x="10467975" y="3083901"/>
                <a:ext cx="1463040" cy="1463040"/>
              </a:xfrm>
              <a:prstGeom prst="ellipse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292175" y="3313057"/>
                <a:ext cx="39466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solidFill>
                      <a:srgbClr val="000000"/>
                    </a:solidFill>
                  </a:rPr>
                  <a:t>4</a:t>
                </a:r>
                <a:endParaRPr lang="en-US" sz="3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0971685" y="3365183"/>
                <a:ext cx="39466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solidFill>
                      <a:srgbClr val="000000"/>
                    </a:solidFill>
                  </a:rPr>
                  <a:t>6</a:t>
                </a:r>
                <a:endParaRPr lang="en-US" sz="3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964063" y="3875639"/>
                <a:ext cx="10703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00"/>
                    </a:solidFill>
                  </a:rPr>
                  <a:t>Bob Smith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0560929" y="3897629"/>
                <a:ext cx="13152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00"/>
                    </a:solidFill>
                  </a:rPr>
                  <a:t>Justin 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Pihony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8981100" y="3474839"/>
                <a:ext cx="72680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00"/>
                    </a:solidFill>
                  </a:rPr>
                  <a:t>Friend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6734175" y="1914526"/>
              <a:ext cx="5381625" cy="1872770"/>
            </a:xfrm>
            <a:prstGeom prst="rect">
              <a:avLst/>
            </a:prstGeom>
            <a:grpFill/>
            <a:ln w="38100">
              <a:solidFill>
                <a:srgbClr val="0803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V="1">
            <a:off x="4084573" y="1914526"/>
            <a:ext cx="2649602" cy="254419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6422960" y="3787295"/>
            <a:ext cx="311215" cy="44238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689494" y="3860635"/>
            <a:ext cx="14604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err="1" smtClean="0">
                <a:solidFill>
                  <a:srgbClr val="000000"/>
                </a:solidFill>
              </a:rPr>
              <a:t>EdgeTriplet</a:t>
            </a:r>
            <a:endParaRPr lang="en-US" sz="2100" dirty="0">
              <a:solidFill>
                <a:srgbClr val="0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104309" y="4887776"/>
            <a:ext cx="24711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</a:rPr>
              <a:t>Graph[</a:t>
            </a:r>
            <a:r>
              <a:rPr lang="en-US" sz="2100" dirty="0" err="1" smtClean="0">
                <a:solidFill>
                  <a:srgbClr val="000000"/>
                </a:solidFill>
              </a:rPr>
              <a:t>VType,EType</a:t>
            </a:r>
            <a:r>
              <a:rPr lang="en-US" sz="2100" dirty="0" smtClean="0">
                <a:solidFill>
                  <a:srgbClr val="000000"/>
                </a:solidFill>
              </a:rPr>
              <a:t>]</a:t>
            </a:r>
            <a:endParaRPr lang="en-US" sz="2100" dirty="0">
              <a:solidFill>
                <a:srgbClr val="00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460592" y="5670988"/>
            <a:ext cx="37623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</a:rPr>
              <a:t>Graph(RDD[Vertex], RDD[Edge])</a:t>
            </a:r>
            <a:endParaRPr lang="en-US" sz="2100" dirty="0">
              <a:solidFill>
                <a:srgbClr val="000000"/>
              </a:solidFill>
            </a:endParaRPr>
          </a:p>
        </p:txBody>
      </p:sp>
      <p:cxnSp>
        <p:nvCxnSpPr>
          <p:cNvPr id="59" name="Straight Arrow Connector 58"/>
          <p:cNvCxnSpPr>
            <a:stCxn id="57" idx="2"/>
            <a:endCxn id="58" idx="0"/>
          </p:cNvCxnSpPr>
          <p:nvPr/>
        </p:nvCxnSpPr>
        <p:spPr>
          <a:xfrm>
            <a:off x="4339872" y="5303274"/>
            <a:ext cx="1876" cy="367714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2" descr="Graph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071" y="166688"/>
            <a:ext cx="4937759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77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2" grpId="0"/>
      <p:bldP spid="57" grpId="0"/>
      <p:bldP spid="57" grpId="1"/>
      <p:bldP spid="57" grpId="2"/>
      <p:bldP spid="58" grpId="0"/>
      <p:bldP spid="58" grpId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Let’s Graph!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95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16858" y="1314451"/>
            <a:ext cx="10984445" cy="494347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SQL</a:t>
            </a:r>
            <a:endParaRPr lang="en-US" sz="2400" dirty="0" smtClean="0"/>
          </a:p>
          <a:p>
            <a:pPr lvl="1"/>
            <a:r>
              <a:rPr lang="en-US" sz="2200" dirty="0" smtClean="0">
                <a:hlinkClick r:id="rId3"/>
              </a:rPr>
              <a:t>https</a:t>
            </a:r>
            <a:r>
              <a:rPr lang="en-US" sz="2200" dirty="0">
                <a:hlinkClick r:id="rId3"/>
              </a:rPr>
              <a:t>://ogirardot.wordpress.com/2015/05/29/rdds-are-the-new-bytecode-of-apache-spark</a:t>
            </a:r>
            <a:r>
              <a:rPr lang="en-US" sz="2200" dirty="0" smtClean="0">
                <a:hlinkClick r:id="rId3"/>
              </a:rPr>
              <a:t>/</a:t>
            </a:r>
            <a:r>
              <a:rPr lang="en-US" sz="2200" dirty="0" smtClean="0"/>
              <a:t> </a:t>
            </a:r>
            <a:r>
              <a:rPr lang="en-US" sz="2200" dirty="0"/>
              <a:t> </a:t>
            </a:r>
            <a:endParaRPr lang="en-US" sz="2200" dirty="0" smtClean="0"/>
          </a:p>
          <a:p>
            <a:pPr lvl="1"/>
            <a:r>
              <a:rPr lang="en-US" sz="2200" dirty="0">
                <a:hlinkClick r:id="rId4"/>
              </a:rPr>
              <a:t>https://</a:t>
            </a:r>
            <a:r>
              <a:rPr lang="en-US" sz="2200" dirty="0" smtClean="0">
                <a:hlinkClick r:id="rId4"/>
              </a:rPr>
              <a:t>databricks.com/blog/2015/03/24/spark-sql-graduates-from-alpha-in-spark-1-3.html</a:t>
            </a:r>
            <a:r>
              <a:rPr lang="en-US" sz="2200" dirty="0" smtClean="0"/>
              <a:t> </a:t>
            </a:r>
          </a:p>
          <a:p>
            <a:pPr lvl="1"/>
            <a:r>
              <a:rPr lang="en-US" sz="2200" dirty="0"/>
              <a:t>Michael </a:t>
            </a:r>
            <a:r>
              <a:rPr lang="en-US" sz="2200" dirty="0" err="1"/>
              <a:t>Armbrust</a:t>
            </a:r>
            <a:r>
              <a:rPr lang="en-US" sz="2200" dirty="0"/>
              <a:t>: </a:t>
            </a:r>
            <a:r>
              <a:rPr lang="en-US" sz="2200" dirty="0">
                <a:hlinkClick r:id="rId5"/>
              </a:rPr>
              <a:t>https://www.youtube.com/watch?v=xWkJCUcD55w</a:t>
            </a:r>
            <a:r>
              <a:rPr lang="en-US" sz="2200" dirty="0"/>
              <a:t> </a:t>
            </a:r>
            <a:endParaRPr lang="en-US" sz="2200" dirty="0" smtClean="0"/>
          </a:p>
          <a:p>
            <a:r>
              <a:rPr lang="en-US" dirty="0" smtClean="0"/>
              <a:t>Streaming</a:t>
            </a:r>
            <a:endParaRPr lang="en-US" sz="2400" dirty="0" smtClean="0"/>
          </a:p>
          <a:p>
            <a:pPr lvl="1"/>
            <a:r>
              <a:rPr lang="en-US" sz="2200" dirty="0">
                <a:hlinkClick r:id="rId6"/>
              </a:rPr>
              <a:t>http://techblog.netflix.com/2015/03/can-spark-streaming-survive-chaos-monkey.html</a:t>
            </a:r>
            <a:endParaRPr lang="en-US" sz="2200" dirty="0"/>
          </a:p>
          <a:p>
            <a:pPr lvl="1"/>
            <a:r>
              <a:rPr lang="en-US" sz="2200" dirty="0">
                <a:hlinkClick r:id="rId7"/>
              </a:rPr>
              <a:t>https://</a:t>
            </a:r>
            <a:r>
              <a:rPr lang="en-US" sz="2200" dirty="0" smtClean="0">
                <a:hlinkClick r:id="rId7"/>
              </a:rPr>
              <a:t>databricks.com/blog/2015/07/30/diving-into-spark-streamings-execution-model.html</a:t>
            </a:r>
            <a:endParaRPr lang="en-US" sz="2200" dirty="0" smtClean="0"/>
          </a:p>
          <a:p>
            <a:pPr lvl="1"/>
            <a:r>
              <a:rPr lang="en-US" sz="2200" dirty="0" smtClean="0"/>
              <a:t>TD: </a:t>
            </a:r>
            <a:r>
              <a:rPr lang="en-US" sz="2200" dirty="0" smtClean="0">
                <a:hlinkClick r:id="rId8"/>
              </a:rPr>
              <a:t>https</a:t>
            </a:r>
            <a:r>
              <a:rPr lang="en-US" sz="2200" dirty="0">
                <a:hlinkClick r:id="rId8"/>
              </a:rPr>
              <a:t>://</a:t>
            </a:r>
            <a:r>
              <a:rPr lang="en-US" sz="2200" dirty="0" smtClean="0">
                <a:hlinkClick r:id="rId8"/>
              </a:rPr>
              <a:t>www.youtube.com/watch?v=mKdm4NCtYgk</a:t>
            </a:r>
            <a:r>
              <a:rPr lang="en-US" sz="2200" dirty="0" smtClean="0"/>
              <a:t> </a:t>
            </a:r>
            <a:endParaRPr lang="en-US" sz="2200" dirty="0"/>
          </a:p>
          <a:p>
            <a:r>
              <a:rPr lang="en-US" dirty="0" err="1" smtClean="0"/>
              <a:t>MLlib</a:t>
            </a:r>
            <a:endParaRPr lang="en-US" sz="2400" dirty="0" smtClean="0"/>
          </a:p>
          <a:p>
            <a:pPr lvl="1"/>
            <a:r>
              <a:rPr lang="en-US" sz="2200" dirty="0" err="1"/>
              <a:t>Ameet</a:t>
            </a:r>
            <a:r>
              <a:rPr lang="en-US" sz="2200" dirty="0"/>
              <a:t> </a:t>
            </a:r>
            <a:r>
              <a:rPr lang="en-US" sz="2200" dirty="0" smtClean="0"/>
              <a:t>Talwalkar: </a:t>
            </a:r>
            <a:r>
              <a:rPr lang="en-US" sz="2200" dirty="0" smtClean="0">
                <a:hlinkClick r:id="rId9"/>
              </a:rPr>
              <a:t>https</a:t>
            </a:r>
            <a:r>
              <a:rPr lang="en-US" sz="2200" dirty="0">
                <a:hlinkClick r:id="rId9"/>
              </a:rPr>
              <a:t>://</a:t>
            </a:r>
            <a:r>
              <a:rPr lang="en-US" sz="2200" dirty="0" smtClean="0">
                <a:hlinkClick r:id="rId9"/>
              </a:rPr>
              <a:t>www.youtube.com/watch?v=qSPqh7DiREM</a:t>
            </a:r>
            <a:r>
              <a:rPr lang="en-US" sz="2200" dirty="0" smtClean="0"/>
              <a:t> </a:t>
            </a:r>
            <a:r>
              <a:rPr lang="en-US" sz="2200" dirty="0"/>
              <a:t> </a:t>
            </a:r>
            <a:endParaRPr lang="en-US" sz="2200" dirty="0" smtClean="0"/>
          </a:p>
          <a:p>
            <a:r>
              <a:rPr lang="en-US" dirty="0" err="1" smtClean="0"/>
              <a:t>GraphX</a:t>
            </a:r>
            <a:endParaRPr lang="en-US" dirty="0" smtClean="0"/>
          </a:p>
          <a:p>
            <a:pPr lvl="1"/>
            <a:r>
              <a:rPr lang="en-US" sz="2000" dirty="0">
                <a:hlinkClick r:id="rId10"/>
              </a:rPr>
              <a:t>https://</a:t>
            </a:r>
            <a:r>
              <a:rPr lang="en-US" sz="2000" dirty="0" smtClean="0">
                <a:hlinkClick r:id="rId10"/>
              </a:rPr>
              <a:t>amplab.cs.berkeley.edu/wp-content/uploads/2014/02/graphx.pdf</a:t>
            </a:r>
            <a:r>
              <a:rPr lang="en-US" sz="2000" dirty="0" smtClean="0"/>
              <a:t> </a:t>
            </a:r>
          </a:p>
          <a:p>
            <a:pPr lvl="1"/>
            <a:r>
              <a:rPr lang="en-US" sz="2200" dirty="0" smtClean="0"/>
              <a:t>Joseph Gonzalez &amp; Reynold Xin: </a:t>
            </a:r>
            <a:r>
              <a:rPr lang="en-US" sz="2200" dirty="0" smtClean="0">
                <a:hlinkClick r:id="rId11"/>
              </a:rPr>
              <a:t>https</a:t>
            </a:r>
            <a:r>
              <a:rPr lang="en-US" sz="2200" dirty="0">
                <a:hlinkClick r:id="rId11"/>
              </a:rPr>
              <a:t>://</a:t>
            </a:r>
            <a:r>
              <a:rPr lang="en-US" sz="2200" dirty="0" smtClean="0">
                <a:hlinkClick r:id="rId11"/>
              </a:rPr>
              <a:t>www.youtube.com/watch?v=mKEn9C5bRck</a:t>
            </a:r>
            <a:r>
              <a:rPr lang="en-US" sz="2200" dirty="0" smtClean="0"/>
              <a:t> </a:t>
            </a:r>
          </a:p>
          <a:p>
            <a:r>
              <a:rPr lang="en-US" sz="2400" dirty="0" smtClean="0">
                <a:hlinkClick r:id="rId12"/>
              </a:rPr>
              <a:t>https://spark.apache.org/docs/latest/</a:t>
            </a:r>
            <a:r>
              <a:rPr lang="en-US" sz="3000" b="1" dirty="0" smtClean="0">
                <a:hlinkClick r:id="rId12"/>
              </a:rPr>
              <a:t>[LIBRARY]</a:t>
            </a:r>
            <a:r>
              <a:rPr lang="en-US" sz="2400" dirty="0" smtClean="0">
                <a:hlinkClick r:id="rId12"/>
              </a:rPr>
              <a:t>-programming-guide.html</a:t>
            </a:r>
            <a:r>
              <a:rPr lang="en-US" sz="2400" dirty="0" smtClean="0"/>
              <a:t> (</a:t>
            </a:r>
            <a:r>
              <a:rPr lang="en-US" sz="2400" dirty="0" err="1" smtClean="0"/>
              <a:t>mllib</a:t>
            </a:r>
            <a:r>
              <a:rPr lang="en-US" sz="2400" dirty="0" smtClean="0"/>
              <a:t>-guide)</a:t>
            </a:r>
          </a:p>
          <a:p>
            <a:pPr lvl="1"/>
            <a:endParaRPr lang="en-US" sz="2000" dirty="0" smtClean="0"/>
          </a:p>
          <a:p>
            <a:pPr marL="297129" lvl="1" indent="0">
              <a:buNone/>
            </a:pP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2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7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SQL</a:t>
            </a:r>
          </a:p>
          <a:p>
            <a:pPr lvl="1"/>
            <a:r>
              <a:rPr lang="en-US" dirty="0" err="1" smtClean="0"/>
              <a:t>DataFrames</a:t>
            </a:r>
            <a:endParaRPr lang="en-US" dirty="0" smtClean="0"/>
          </a:p>
          <a:p>
            <a:r>
              <a:rPr lang="en-US" dirty="0" smtClean="0"/>
              <a:t>Streaming</a:t>
            </a:r>
          </a:p>
          <a:p>
            <a:r>
              <a:rPr lang="en-US" dirty="0" err="1" smtClean="0"/>
              <a:t>MLlib</a:t>
            </a:r>
            <a:endParaRPr lang="en-US" dirty="0" smtClean="0"/>
          </a:p>
          <a:p>
            <a:r>
              <a:rPr lang="en-US" dirty="0" err="1" smtClean="0"/>
              <a:t>GraphX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7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 Spark continues to grow, we want to enable wider audiences beyond “Big Data” engineers to leverage the power of distributed processing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Databricks</a:t>
            </a:r>
            <a:r>
              <a:rPr lang="en-US" dirty="0" smtClean="0"/>
              <a:t> blog </a:t>
            </a:r>
            <a:r>
              <a:rPr lang="en-US" sz="3000" dirty="0" smtClean="0"/>
              <a:t>(http</a:t>
            </a:r>
            <a:r>
              <a:rPr lang="en-US" sz="3000" dirty="0"/>
              <a:t>://</a:t>
            </a:r>
            <a:r>
              <a:rPr lang="en-US" sz="3000" dirty="0" smtClean="0"/>
              <a:t>bit.ly/17NM70s)</a:t>
            </a:r>
            <a:r>
              <a:rPr lang="en-US" dirty="0" smtClean="0"/>
              <a:t> 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3510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46263" y="2704217"/>
            <a:ext cx="1967270" cy="2510870"/>
            <a:chOff x="1507863" y="2932817"/>
            <a:chExt cx="1967270" cy="2510870"/>
          </a:xfrm>
        </p:grpSpPr>
        <p:pic>
          <p:nvPicPr>
            <p:cNvPr id="2" name="Picture 2" descr="https://databricks.com/wp-content/uploads/2015/08/michaelA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7098" y="2932817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507863" y="5074355"/>
              <a:ext cx="1967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Michael </a:t>
              </a:r>
              <a:r>
                <a:rPr lang="en-US" dirty="0" err="1" smtClean="0"/>
                <a:t>Armbrust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432106" y="2704217"/>
            <a:ext cx="1828800" cy="2510870"/>
            <a:chOff x="3993706" y="2173565"/>
            <a:chExt cx="1828800" cy="2510870"/>
          </a:xfrm>
        </p:grpSpPr>
        <p:pic>
          <p:nvPicPr>
            <p:cNvPr id="1028" name="Picture 4" descr="C:\Pluralsight\apache-spark-fundamentals\apache-spark-fundamentals-m2-spark-core\ReynoldXin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3706" y="2173565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239846" y="4315103"/>
              <a:ext cx="1336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Reynold Xin</a:t>
              </a:r>
              <a:endParaRPr lang="en-US" dirty="0"/>
            </a:p>
          </p:txBody>
        </p:sp>
      </p:grpSp>
      <p:sp>
        <p:nvSpPr>
          <p:cNvPr id="22" name="Title 6"/>
          <p:cNvSpPr txBox="1">
            <a:spLocks/>
          </p:cNvSpPr>
          <p:nvPr/>
        </p:nvSpPr>
        <p:spPr>
          <a:xfrm>
            <a:off x="567654" y="187202"/>
            <a:ext cx="10991380" cy="1570983"/>
          </a:xfrm>
          <a:prstGeom prst="rect">
            <a:avLst/>
          </a:prstGeom>
        </p:spPr>
        <p:txBody>
          <a:bodyPr anchor="ctr"/>
          <a:lstStyle>
            <a:lvl1pPr algn="ctr" defTabSz="58611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baseline="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Spark SQL</a:t>
            </a:r>
            <a:endParaRPr lang="en-US" dirty="0"/>
          </a:p>
        </p:txBody>
      </p:sp>
      <p:sp>
        <p:nvSpPr>
          <p:cNvPr id="23" name="Title 6"/>
          <p:cNvSpPr txBox="1">
            <a:spLocks/>
          </p:cNvSpPr>
          <p:nvPr/>
        </p:nvSpPr>
        <p:spPr>
          <a:xfrm>
            <a:off x="600310" y="481269"/>
            <a:ext cx="10991380" cy="1570983"/>
          </a:xfrm>
          <a:prstGeom prst="rect">
            <a:avLst/>
          </a:prstGeom>
        </p:spPr>
        <p:txBody>
          <a:bodyPr anchor="b"/>
          <a:lstStyle>
            <a:lvl1pPr algn="ctr" defTabSz="58611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baseline="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Maintainers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83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SQL</a:t>
            </a:r>
            <a:endParaRPr lang="en-US" dirty="0"/>
          </a:p>
        </p:txBody>
      </p:sp>
      <p:pic>
        <p:nvPicPr>
          <p:cNvPr id="1026" name="Picture 2" descr="http://impala.io/img/impala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754" y="1891560"/>
            <a:ext cx="1379537" cy="258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38.media.tumblr.com/91bcd0a8c9160b9c2702beef71068b0b/tumblr_inline_nfk4m2tpVA1t1rxo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2571299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hortonworks.com/wp-content/uploads/2013/05/hive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444" y="2397344"/>
            <a:ext cx="1815655" cy="181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36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63285" y="1944068"/>
            <a:ext cx="2213039" cy="1107996"/>
            <a:chOff x="2333625" y="3712776"/>
            <a:chExt cx="2213039" cy="1107996"/>
          </a:xfrm>
        </p:grpSpPr>
        <p:sp>
          <p:nvSpPr>
            <p:cNvPr id="3" name="TextBox 2"/>
            <p:cNvSpPr txBox="1"/>
            <p:nvPr/>
          </p:nvSpPr>
          <p:spPr>
            <a:xfrm>
              <a:off x="2333625" y="3712776"/>
              <a:ext cx="117211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/>
                <a:t>JS</a:t>
              </a:r>
            </a:p>
          </p:txBody>
        </p:sp>
        <p:pic>
          <p:nvPicPr>
            <p:cNvPr id="5122" name="Picture 2" descr="https://upload.wikimedia.org/wikipedia/commons/thumb/c/c9/JSON_vector_logo.svg/2000px-JSON_vector_logo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7373" y="3946734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751253" y="3712776"/>
              <a:ext cx="79541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 smtClean="0"/>
                <a:t>N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752908" y="3999782"/>
            <a:ext cx="1133475" cy="5847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CSV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 descr="C:\Pluralsight\apache-spark-fundamentals\apache-spark-fundamentals-m2-spark-core\avro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85" y="4227021"/>
            <a:ext cx="1968665" cy="50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d0.awsstatic.com/Image_Thumbs/big_data_redshif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488" y="1693202"/>
            <a:ext cx="2867025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60261" y="5275302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rgbClr val="000000"/>
                </a:solidFill>
              </a:rPr>
              <a:t>…</a:t>
            </a:r>
            <a:endParaRPr lang="en-US" sz="6600" b="1" dirty="0">
              <a:solidFill>
                <a:srgbClr val="000000"/>
              </a:solidFill>
            </a:endParaRPr>
          </a:p>
        </p:txBody>
      </p:sp>
      <p:pic>
        <p:nvPicPr>
          <p:cNvPr id="13" name="Picture 4" descr="http://hortonworks.com/wp-content/uploads/2013/05/hive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691" y="3754862"/>
            <a:ext cx="1074617" cy="107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159" y="1860025"/>
            <a:ext cx="3228975" cy="127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databricks.com/wp-content/uploads/2015/04/Screen-Shot-2015-04-12-at-8.41.26-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952875"/>
            <a:ext cx="105727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03777" y="1432579"/>
            <a:ext cx="10984445" cy="4230307"/>
          </a:xfrm>
        </p:spPr>
        <p:txBody>
          <a:bodyPr/>
          <a:lstStyle/>
          <a:p>
            <a:r>
              <a:rPr lang="en-US" dirty="0" smtClean="0"/>
              <a:t>Optimizations</a:t>
            </a:r>
          </a:p>
          <a:p>
            <a:pPr lvl="1"/>
            <a:r>
              <a:rPr lang="en-US" dirty="0" smtClean="0"/>
              <a:t>Predicate push down</a:t>
            </a:r>
          </a:p>
          <a:p>
            <a:pPr lvl="1"/>
            <a:r>
              <a:rPr lang="en-US" dirty="0" smtClean="0"/>
              <a:t>Column pruning</a:t>
            </a:r>
          </a:p>
          <a:p>
            <a:r>
              <a:rPr lang="en-US" dirty="0" smtClean="0"/>
              <a:t>Uniform API</a:t>
            </a:r>
          </a:p>
          <a:p>
            <a:r>
              <a:rPr lang="en-US" dirty="0" smtClean="0"/>
              <a:t>Code generation == Performance gains</a:t>
            </a:r>
          </a:p>
          <a:p>
            <a:r>
              <a:rPr lang="en-US" dirty="0" smtClean="0"/>
              <a:t>SQL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RDD </a:t>
            </a:r>
            <a:r>
              <a:rPr lang="en-US" dirty="0" smtClean="0">
                <a:sym typeface="Wingdings" panose="05000000000000000000" pitchFamily="2" charset="2"/>
              </a:rPr>
              <a:t> SQL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6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SQL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09757" y="4950663"/>
            <a:ext cx="4867757" cy="881743"/>
          </a:xfrm>
          <a:prstGeom prst="rect">
            <a:avLst/>
          </a:prstGeom>
          <a:solidFill>
            <a:srgbClr val="248AEA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Spark Core</a:t>
            </a:r>
          </a:p>
        </p:txBody>
      </p:sp>
      <p:sp>
        <p:nvSpPr>
          <p:cNvPr id="4" name="Rectangle 3"/>
          <p:cNvSpPr/>
          <p:nvPr/>
        </p:nvSpPr>
        <p:spPr>
          <a:xfrm>
            <a:off x="3609757" y="2844275"/>
            <a:ext cx="1170432" cy="2032908"/>
          </a:xfrm>
          <a:prstGeom prst="rect">
            <a:avLst/>
          </a:prstGeom>
          <a:solidFill>
            <a:srgbClr val="105CA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Spark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SQL</a:t>
            </a:r>
          </a:p>
        </p:txBody>
      </p:sp>
      <p:sp>
        <p:nvSpPr>
          <p:cNvPr id="5" name="Rectangle 4"/>
          <p:cNvSpPr/>
          <p:nvPr/>
        </p:nvSpPr>
        <p:spPr>
          <a:xfrm>
            <a:off x="4846210" y="2844275"/>
            <a:ext cx="1170432" cy="2032908"/>
          </a:xfrm>
          <a:prstGeom prst="rect">
            <a:avLst/>
          </a:prstGeom>
          <a:solidFill>
            <a:srgbClr val="105CA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Spark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Streaming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077919" y="2844275"/>
            <a:ext cx="1170432" cy="2032908"/>
          </a:xfrm>
          <a:prstGeom prst="rect">
            <a:avLst/>
          </a:prstGeom>
          <a:solidFill>
            <a:srgbClr val="105CA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MLlib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(machine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learning)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7082" y="2844275"/>
            <a:ext cx="1170432" cy="2032908"/>
          </a:xfrm>
          <a:prstGeom prst="rect">
            <a:avLst/>
          </a:prstGeom>
          <a:solidFill>
            <a:srgbClr val="105CA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GraphX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(graph)</a:t>
            </a:r>
          </a:p>
        </p:txBody>
      </p:sp>
      <p:sp>
        <p:nvSpPr>
          <p:cNvPr id="8" name="Rectangle 7"/>
          <p:cNvSpPr/>
          <p:nvPr/>
        </p:nvSpPr>
        <p:spPr>
          <a:xfrm>
            <a:off x="3609756" y="1885949"/>
            <a:ext cx="4867757" cy="881743"/>
          </a:xfrm>
          <a:prstGeom prst="rect">
            <a:avLst/>
          </a:prstGeom>
          <a:solidFill>
            <a:srgbClr val="248AEA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DataFrames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4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Pluralsight_PowerPoint_April_2015">
  <a:themeElements>
    <a:clrScheme name="PLURALSIGHT COLORS">
      <a:dk1>
        <a:srgbClr val="58595B"/>
      </a:dk1>
      <a:lt1>
        <a:srgbClr val="FFFFFF"/>
      </a:lt1>
      <a:dk2>
        <a:srgbClr val="464547"/>
      </a:dk2>
      <a:lt2>
        <a:srgbClr val="FFFFFF"/>
      </a:lt2>
      <a:accent1>
        <a:srgbClr val="F26722"/>
      </a:accent1>
      <a:accent2>
        <a:srgbClr val="548C94"/>
      </a:accent2>
      <a:accent3>
        <a:srgbClr val="66AEBA"/>
      </a:accent3>
      <a:accent4>
        <a:srgbClr val="9CCB42"/>
      </a:accent4>
      <a:accent5>
        <a:srgbClr val="79A14C"/>
      </a:accent5>
      <a:accent6>
        <a:srgbClr val="C8531F"/>
      </a:accent6>
      <a:hlink>
        <a:srgbClr val="548C94"/>
      </a:hlink>
      <a:folHlink>
        <a:srgbClr val="548C94"/>
      </a:folHlink>
    </a:clrScheme>
    <a:fontScheme name="Pluralsigh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pFill/>
        <a:ln w="38100">
          <a:solidFill>
            <a:srgbClr val="080300"/>
          </a:solidFill>
        </a:ln>
        <a:effectLst/>
      </a:spPr>
      <a:bodyPr rtlCol="0" anchor="ctr"/>
      <a:lstStyle>
        <a:defPPr algn="ctr">
          <a:defRPr dirty="0" smtClean="0">
            <a:ln w="38100">
              <a:solidFill>
                <a:schemeClr val="tx1"/>
              </a:solidFill>
            </a:ln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luralsight_PowerPoint_April_2015.potx" id="{308C820F-72E2-4BD0-92C7-1FBB194156CF}" vid="{BCF23F6F-7B6B-4A18-B595-3368204A1B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Pluralsight_PowerPoint_April_2015</Template>
  <TotalTime>59478</TotalTime>
  <Words>2224</Words>
  <Application>Microsoft Office PowerPoint</Application>
  <PresentationFormat>Custom</PresentationFormat>
  <Paragraphs>429</Paragraphs>
  <Slides>36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Pluralsight_PowerPoint_April_2015</vt:lpstr>
      <vt:lpstr>Spark Libraries</vt:lpstr>
      <vt:lpstr>Agenda</vt:lpstr>
      <vt:lpstr>PowerPoint Presentation</vt:lpstr>
      <vt:lpstr>As Spark continues to grow, we want to enable wider audiences beyond “Big Data” engineers to leverage the power of distributed processing.</vt:lpstr>
      <vt:lpstr>PowerPoint Presentation</vt:lpstr>
      <vt:lpstr>Spark SQL</vt:lpstr>
      <vt:lpstr>Data Sources</vt:lpstr>
      <vt:lpstr>Spark SQL</vt:lpstr>
      <vt:lpstr>Spark SQL</vt:lpstr>
      <vt:lpstr>This new API makes Spark programs more concise and easier to understand, and at the same time exposes more application semantics to the engine. </vt:lpstr>
      <vt:lpstr>DataFrames</vt:lpstr>
      <vt:lpstr>PowerPoint Presentation</vt:lpstr>
      <vt:lpstr>PowerPoint Presentation</vt:lpstr>
      <vt:lpstr>Spark Streaming</vt:lpstr>
      <vt:lpstr>Spark Streaming</vt:lpstr>
      <vt:lpstr>Spark Streaming</vt:lpstr>
      <vt:lpstr>Spark Streaming</vt:lpstr>
      <vt:lpstr>PowerPoint Presentation</vt:lpstr>
      <vt:lpstr>PowerPoint Presentation</vt:lpstr>
      <vt:lpstr>MLlib</vt:lpstr>
      <vt:lpstr>MLlib</vt:lpstr>
      <vt:lpstr>MLlib</vt:lpstr>
      <vt:lpstr>MLlib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Spark Fundamentals</dc:title>
  <dc:creator>Justin</dc:creator>
  <cp:lastModifiedBy>Justin</cp:lastModifiedBy>
  <cp:revision>615</cp:revision>
  <dcterms:created xsi:type="dcterms:W3CDTF">2015-05-20T02:46:25Z</dcterms:created>
  <dcterms:modified xsi:type="dcterms:W3CDTF">2016-01-03T20:36:24Z</dcterms:modified>
</cp:coreProperties>
</file>